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62"/>
  </p:notes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338" r:id="rId10"/>
    <p:sldId id="339" r:id="rId11"/>
    <p:sldId id="340" r:id="rId12"/>
    <p:sldId id="341" r:id="rId13"/>
    <p:sldId id="317" r:id="rId14"/>
    <p:sldId id="318" r:id="rId15"/>
    <p:sldId id="328" r:id="rId16"/>
    <p:sldId id="320" r:id="rId17"/>
    <p:sldId id="329" r:id="rId18"/>
    <p:sldId id="330" r:id="rId19"/>
    <p:sldId id="331" r:id="rId20"/>
    <p:sldId id="323" r:id="rId21"/>
    <p:sldId id="324" r:id="rId22"/>
    <p:sldId id="325" r:id="rId23"/>
    <p:sldId id="326" r:id="rId24"/>
    <p:sldId id="327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332" r:id="rId33"/>
    <p:sldId id="333" r:id="rId34"/>
    <p:sldId id="292" r:id="rId35"/>
    <p:sldId id="334" r:id="rId36"/>
    <p:sldId id="335" r:id="rId37"/>
    <p:sldId id="336" r:id="rId38"/>
    <p:sldId id="337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0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C3AAB1-1787-4D6E-ABFA-35FE54DEC8AB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DEE3F-76EC-4FF2-91CF-1CDB1A814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164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C2A8A2-467A-407C-A213-DC09A72A1945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727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270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79F181-DC18-4F00-B6D0-15C453148BE4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535BEF-E6E0-4284-9FD4-D04766E0C9AD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83FE87-CA8B-4ED5-899B-346EA3D16734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DA96D-249A-4DF5-96B9-FAF173827EA5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10ECEE-DC36-41B3-A0E1-C2142539C680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737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373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A86B11-F2D5-4ADC-ADC8-29EEFA3BC925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7475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475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3CB6A2-ED69-414C-BC1F-15E2CA4D4BA9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757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577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C0E7EC-C948-43FB-9995-826BF59726A6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3A84F7-412E-4E91-BF36-AA5FE9C1BBE2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665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734147-B644-4A45-8624-CF4219106090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675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2198FF-15C0-497D-AC48-8D8BFC3AF91B}" type="slidenum">
              <a:rPr lang="en-US" altLang="en-US">
                <a:solidFill>
                  <a:prstClr val="black"/>
                </a:solidFill>
              </a:rPr>
              <a:pPr/>
              <a:t>13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86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86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6329C5-4CDA-4AB9-A0DF-9EC3D88E8F5C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A299-B970-4C71-92DB-416E4A1B7656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F43A7B4-0A75-48CF-A933-5F208CF895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A299-B970-4C71-92DB-416E4A1B7656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3A7B4-0A75-48CF-A933-5F208CF895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A299-B970-4C71-92DB-416E4A1B7656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3A7B4-0A75-48CF-A933-5F208CF895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5300"/>
            <a:ext cx="7772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3810000" cy="2438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86200"/>
            <a:ext cx="3810000" cy="2438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8452519-A1A7-4CD7-A8D1-DE664FB305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833595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A299-B970-4C71-92DB-416E4A1B7656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3A7B4-0A75-48CF-A933-5F208CF895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A299-B970-4C71-92DB-416E4A1B7656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3A7B4-0A75-48CF-A933-5F208CF895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A299-B970-4C71-92DB-416E4A1B7656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3A7B4-0A75-48CF-A933-5F208CF895ED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A299-B970-4C71-92DB-416E4A1B7656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3A7B4-0A75-48CF-A933-5F208CF895ED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A299-B970-4C71-92DB-416E4A1B7656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3A7B4-0A75-48CF-A933-5F208CF895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A299-B970-4C71-92DB-416E4A1B7656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3A7B4-0A75-48CF-A933-5F208CF895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A299-B970-4C71-92DB-416E4A1B7656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3A7B4-0A75-48CF-A933-5F208CF895ED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BA299-B970-4C71-92DB-416E4A1B7656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3A7B4-0A75-48CF-A933-5F208CF895ED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4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99BA299-B970-4C71-92DB-416E4A1B7656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7F43A7B4-0A75-48CF-A933-5F208CF895E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3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labdepotinc.com/Product_Details~id~24~pid~12622.asp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Unit 9 </a:t>
            </a:r>
            <a:br>
              <a:rPr lang="en-US" dirty="0" smtClean="0"/>
            </a:br>
            <a:r>
              <a:rPr lang="en-US" dirty="0" smtClean="0"/>
              <a:t>Acids and Bases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53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772400" cy="1143000"/>
          </a:xfrm>
          <a:noFill/>
          <a:ln/>
        </p:spPr>
        <p:txBody>
          <a:bodyPr/>
          <a:lstStyle/>
          <a:p>
            <a:r>
              <a:rPr lang="en-US" altLang="en-US" dirty="0">
                <a:latin typeface="Arial" charset="0"/>
              </a:rPr>
              <a:t>Hydrogen Ions from Water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762000"/>
            <a:ext cx="8915400" cy="5437187"/>
          </a:xfrm>
          <a:noFill/>
          <a:ln/>
        </p:spPr>
        <p:txBody>
          <a:bodyPr>
            <a:noAutofit/>
          </a:bodyPr>
          <a:lstStyle/>
          <a:p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Water ionizes, or falls apart into ions:</a:t>
            </a:r>
          </a:p>
          <a:p>
            <a:pPr lvl="1">
              <a:buFontTx/>
              <a:buNone/>
            </a:pP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			</a:t>
            </a: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H</a:t>
            </a:r>
            <a:r>
              <a:rPr lang="en-US" altLang="en-US" sz="3200" b="1" baseline="-25000" dirty="0" smtClean="0">
                <a:solidFill>
                  <a:schemeClr val="bg1"/>
                </a:solidFill>
                <a:latin typeface="Arial" charset="0"/>
              </a:rPr>
              <a:t>2</a:t>
            </a: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O + H</a:t>
            </a:r>
            <a:r>
              <a:rPr lang="en-US" altLang="en-US" sz="3200" b="1" baseline="-25000" dirty="0" smtClean="0">
                <a:solidFill>
                  <a:schemeClr val="bg1"/>
                </a:solidFill>
                <a:latin typeface="Arial" charset="0"/>
              </a:rPr>
              <a:t>2</a:t>
            </a: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O 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  <a:cs typeface="Arial" charset="0"/>
              </a:rPr>
              <a:t>↔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 H</a:t>
            </a:r>
            <a:r>
              <a:rPr lang="en-US" altLang="en-US" sz="3200" b="1" baseline="-25000" dirty="0">
                <a:solidFill>
                  <a:schemeClr val="bg1"/>
                </a:solidFill>
                <a:latin typeface="Arial" charset="0"/>
              </a:rPr>
              <a:t>3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O</a:t>
            </a:r>
            <a:r>
              <a:rPr lang="en-US" altLang="en-US" sz="3200" b="1" baseline="30000" dirty="0">
                <a:solidFill>
                  <a:schemeClr val="bg1"/>
                </a:solidFill>
                <a:latin typeface="Arial" charset="0"/>
              </a:rPr>
              <a:t>+</a:t>
            </a: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+ </a:t>
            </a: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OH</a:t>
            </a:r>
            <a:r>
              <a:rPr lang="en-US" altLang="en-US" sz="3200" b="1" baseline="30000" dirty="0" smtClean="0">
                <a:solidFill>
                  <a:schemeClr val="bg1"/>
                </a:solidFill>
                <a:latin typeface="Arial" charset="0"/>
              </a:rPr>
              <a:t>-</a:t>
            </a:r>
            <a:endParaRPr lang="en-US" altLang="en-US" sz="3200" baseline="30000" dirty="0">
              <a:solidFill>
                <a:schemeClr val="bg1"/>
              </a:solidFill>
              <a:latin typeface="Arial" charset="0"/>
            </a:endParaRPr>
          </a:p>
          <a:p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Called the “</a:t>
            </a:r>
            <a:r>
              <a:rPr lang="en-US" altLang="en-US" sz="3200" i="1" dirty="0">
                <a:solidFill>
                  <a:schemeClr val="bg1"/>
                </a:solidFill>
                <a:latin typeface="Arial" charset="0"/>
              </a:rPr>
              <a:t>self ionization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” of water</a:t>
            </a:r>
          </a:p>
          <a:p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The 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[H</a:t>
            </a:r>
            <a:r>
              <a:rPr lang="en-US" altLang="en-US" sz="3200" b="1" baseline="-25000" dirty="0">
                <a:solidFill>
                  <a:schemeClr val="bg1"/>
                </a:solidFill>
                <a:latin typeface="Arial" charset="0"/>
              </a:rPr>
              <a:t>3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O</a:t>
            </a:r>
            <a:r>
              <a:rPr lang="en-US" altLang="en-US" sz="3200" b="1" baseline="30000" dirty="0">
                <a:solidFill>
                  <a:schemeClr val="bg1"/>
                </a:solidFill>
                <a:latin typeface="Arial" charset="0"/>
              </a:rPr>
              <a:t>+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] 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and 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[OH</a:t>
            </a:r>
            <a:r>
              <a:rPr lang="en-US" altLang="en-US" sz="3200" b="1" baseline="30000" dirty="0">
                <a:solidFill>
                  <a:schemeClr val="bg1"/>
                </a:solidFill>
                <a:latin typeface="Arial" charset="0"/>
              </a:rPr>
              <a:t>-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] 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for water are the same</a:t>
            </a:r>
            <a:endParaRPr lang="en-US" altLang="en-US" sz="3200" dirty="0">
              <a:solidFill>
                <a:schemeClr val="bg1"/>
              </a:solidFill>
              <a:latin typeface="Arial" charset="0"/>
            </a:endParaRPr>
          </a:p>
          <a:p>
            <a:pPr lvl="1">
              <a:buFontTx/>
              <a:buNone/>
            </a:pP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			[</a:t>
            </a: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H</a:t>
            </a:r>
            <a:r>
              <a:rPr lang="en-US" altLang="en-US" sz="3200" b="1" baseline="-25000" dirty="0" smtClean="0">
                <a:solidFill>
                  <a:schemeClr val="bg1"/>
                </a:solidFill>
                <a:latin typeface="Arial" charset="0"/>
              </a:rPr>
              <a:t>3</a:t>
            </a: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O</a:t>
            </a:r>
            <a:r>
              <a:rPr lang="en-US" altLang="en-US" sz="3200" b="1" baseline="30000" dirty="0" smtClean="0">
                <a:solidFill>
                  <a:schemeClr val="bg1"/>
                </a:solidFill>
                <a:latin typeface="Arial" charset="0"/>
              </a:rPr>
              <a:t>+</a:t>
            </a: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] 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= [</a:t>
            </a: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OH</a:t>
            </a:r>
            <a:r>
              <a:rPr lang="en-US" altLang="en-US" sz="3200" b="1" baseline="30000" dirty="0" smtClean="0">
                <a:solidFill>
                  <a:schemeClr val="bg1"/>
                </a:solidFill>
                <a:latin typeface="Arial" charset="0"/>
              </a:rPr>
              <a:t>-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] = 1 x 10</a:t>
            </a:r>
            <a:r>
              <a:rPr lang="en-US" altLang="en-US" sz="3200" b="1" baseline="30000" dirty="0">
                <a:solidFill>
                  <a:schemeClr val="bg1"/>
                </a:solidFill>
                <a:latin typeface="Arial" charset="0"/>
              </a:rPr>
              <a:t>-7 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M</a:t>
            </a:r>
            <a:endParaRPr lang="en-US" altLang="en-US" sz="3200" baseline="-25000" dirty="0">
              <a:solidFill>
                <a:schemeClr val="bg1"/>
              </a:solidFill>
              <a:latin typeface="Arial" charset="0"/>
            </a:endParaRPr>
          </a:p>
          <a:p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Since they are equal, a </a:t>
            </a:r>
            <a:r>
              <a:rPr lang="en-US" altLang="en-US" sz="3200" u="sng" dirty="0">
                <a:solidFill>
                  <a:schemeClr val="bg1"/>
                </a:solidFill>
                <a:latin typeface="Arial" charset="0"/>
              </a:rPr>
              <a:t>neutral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solution results from water</a:t>
            </a:r>
          </a:p>
          <a:p>
            <a:pPr>
              <a:buFont typeface="Monotype Sorts" pitchFamily="2" charset="2"/>
              <a:buNone/>
            </a:pP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		K</a:t>
            </a:r>
            <a:r>
              <a:rPr lang="en-US" altLang="en-US" sz="3200" b="1" baseline="-25000" dirty="0">
                <a:solidFill>
                  <a:schemeClr val="bg1"/>
                </a:solidFill>
                <a:latin typeface="Arial" charset="0"/>
              </a:rPr>
              <a:t>w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 = </a:t>
            </a: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[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H</a:t>
            </a:r>
            <a:r>
              <a:rPr lang="en-US" altLang="en-US" sz="3200" b="1" baseline="-25000" dirty="0">
                <a:solidFill>
                  <a:schemeClr val="bg1"/>
                </a:solidFill>
                <a:latin typeface="Arial" charset="0"/>
              </a:rPr>
              <a:t>3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O</a:t>
            </a:r>
            <a:r>
              <a:rPr lang="en-US" altLang="en-US" sz="3200" b="1" baseline="30000" dirty="0" smtClean="0">
                <a:solidFill>
                  <a:schemeClr val="bg1"/>
                </a:solidFill>
                <a:latin typeface="Arial" charset="0"/>
              </a:rPr>
              <a:t>+</a:t>
            </a: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] 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x [</a:t>
            </a: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OH</a:t>
            </a:r>
            <a:r>
              <a:rPr lang="en-US" altLang="en-US" sz="3200" b="1" baseline="30000" dirty="0" smtClean="0">
                <a:solidFill>
                  <a:schemeClr val="bg1"/>
                </a:solidFill>
                <a:latin typeface="Arial" charset="0"/>
              </a:rPr>
              <a:t>-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] = 1 x 10</a:t>
            </a:r>
            <a:r>
              <a:rPr lang="en-US" altLang="en-US" sz="3200" b="1" baseline="30000" dirty="0">
                <a:solidFill>
                  <a:schemeClr val="bg1"/>
                </a:solidFill>
                <a:latin typeface="Arial" charset="0"/>
              </a:rPr>
              <a:t>-14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</a:t>
            </a:r>
            <a:endParaRPr lang="en-US" altLang="en-US" sz="3200" dirty="0" smtClean="0">
              <a:solidFill>
                <a:schemeClr val="bg1"/>
              </a:solidFill>
              <a:latin typeface="Arial" charset="0"/>
            </a:endParaRPr>
          </a:p>
          <a:p>
            <a:pPr>
              <a:buFont typeface="Monotype Sorts" pitchFamily="2" charset="2"/>
              <a:buNone/>
            </a:pP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K</a:t>
            </a:r>
            <a:r>
              <a:rPr lang="en-US" altLang="en-US" sz="3200" b="1" baseline="-25000" dirty="0" smtClean="0">
                <a:solidFill>
                  <a:schemeClr val="bg1"/>
                </a:solidFill>
                <a:latin typeface="Arial" charset="0"/>
              </a:rPr>
              <a:t>w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is called the “</a:t>
            </a:r>
            <a:r>
              <a:rPr lang="en-US" altLang="en-US" sz="3200" i="1" u="sng" dirty="0">
                <a:solidFill>
                  <a:schemeClr val="bg1"/>
                </a:solidFill>
                <a:latin typeface="Arial" charset="0"/>
              </a:rPr>
              <a:t>ion product constant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” for water</a:t>
            </a:r>
          </a:p>
        </p:txBody>
      </p:sp>
    </p:spTree>
    <p:extLst>
      <p:ext uri="{BB962C8B-B14F-4D97-AF65-F5344CB8AC3E}">
        <p14:creationId xmlns:p14="http://schemas.microsoft.com/office/powerpoint/2010/main" val="41111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  <a:noFill/>
          <a:ln/>
        </p:spPr>
        <p:txBody>
          <a:bodyPr/>
          <a:lstStyle/>
          <a:p>
            <a:r>
              <a:rPr lang="en-US" altLang="en-US" dirty="0">
                <a:latin typeface="Arial" charset="0"/>
              </a:rPr>
              <a:t>Ion Product Constant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153400" cy="5218113"/>
          </a:xfrm>
          <a:noFill/>
          <a:ln/>
        </p:spPr>
        <p:txBody>
          <a:bodyPr>
            <a:normAutofit/>
          </a:bodyPr>
          <a:lstStyle/>
          <a:p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K</a:t>
            </a:r>
            <a:r>
              <a:rPr lang="en-US" altLang="en-US" sz="3200" b="1" baseline="-25000" dirty="0" smtClean="0">
                <a:solidFill>
                  <a:schemeClr val="bg1"/>
                </a:solidFill>
                <a:latin typeface="Arial" charset="0"/>
              </a:rPr>
              <a:t>w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is constant in every aqueous solution: 		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[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H</a:t>
            </a:r>
            <a:r>
              <a:rPr lang="en-US" altLang="en-US" sz="3200" baseline="-25000" dirty="0">
                <a:solidFill>
                  <a:schemeClr val="bg1"/>
                </a:solidFill>
                <a:latin typeface="Arial" charset="0"/>
              </a:rPr>
              <a:t>3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O</a:t>
            </a:r>
            <a:r>
              <a:rPr lang="en-US" altLang="en-US" sz="3200" baseline="30000" dirty="0">
                <a:solidFill>
                  <a:schemeClr val="bg1"/>
                </a:solidFill>
                <a:latin typeface="Arial" charset="0"/>
              </a:rPr>
              <a:t>+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]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x [OH</a:t>
            </a:r>
            <a:r>
              <a:rPr lang="en-US" altLang="en-US" sz="3200" baseline="30000" dirty="0">
                <a:solidFill>
                  <a:schemeClr val="bg1"/>
                </a:solidFill>
                <a:latin typeface="Arial" charset="0"/>
              </a:rPr>
              <a:t>-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] = 1 x 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10</a:t>
            </a:r>
            <a:r>
              <a:rPr lang="en-US" altLang="en-US" sz="3200" baseline="30000" dirty="0" smtClean="0">
                <a:solidFill>
                  <a:schemeClr val="bg1"/>
                </a:solidFill>
                <a:latin typeface="Arial" charset="0"/>
              </a:rPr>
              <a:t>-14</a:t>
            </a:r>
            <a:endParaRPr lang="en-US" altLang="en-US" sz="3200" dirty="0" smtClean="0">
              <a:solidFill>
                <a:schemeClr val="bg1"/>
              </a:solidFill>
              <a:latin typeface="Arial" charset="0"/>
            </a:endParaRPr>
          </a:p>
          <a:p>
            <a:pPr marL="68580" indent="0">
              <a:buNone/>
            </a:pPr>
            <a:endParaRPr lang="en-US" altLang="en-US" sz="3200" dirty="0">
              <a:solidFill>
                <a:schemeClr val="bg1"/>
              </a:solidFill>
              <a:latin typeface="Arial" charset="0"/>
            </a:endParaRPr>
          </a:p>
          <a:p>
            <a:pPr marL="68580" indent="0">
              <a:buNone/>
            </a:pP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If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we know one, other can be determined</a:t>
            </a:r>
          </a:p>
          <a:p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If 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[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H</a:t>
            </a:r>
            <a:r>
              <a:rPr lang="en-US" altLang="en-US" sz="3200" baseline="-25000" dirty="0">
                <a:solidFill>
                  <a:schemeClr val="bg1"/>
                </a:solidFill>
                <a:latin typeface="Arial" charset="0"/>
              </a:rPr>
              <a:t>3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O</a:t>
            </a:r>
            <a:r>
              <a:rPr lang="en-US" altLang="en-US" sz="3200" baseline="30000" dirty="0">
                <a:solidFill>
                  <a:schemeClr val="bg1"/>
                </a:solidFill>
                <a:latin typeface="Arial" charset="0"/>
              </a:rPr>
              <a:t>+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]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&gt; 10</a:t>
            </a:r>
            <a:r>
              <a:rPr lang="en-US" altLang="en-US" sz="3200" baseline="30000" dirty="0">
                <a:solidFill>
                  <a:schemeClr val="bg1"/>
                </a:solidFill>
                <a:latin typeface="Arial" charset="0"/>
              </a:rPr>
              <a:t>-7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, it is </a:t>
            </a:r>
            <a:r>
              <a:rPr lang="en-US" altLang="en-US" sz="3200" u="sng" dirty="0">
                <a:solidFill>
                  <a:schemeClr val="bg1"/>
                </a:solidFill>
                <a:latin typeface="Arial" charset="0"/>
              </a:rPr>
              <a:t>acidic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and [OH</a:t>
            </a:r>
            <a:r>
              <a:rPr lang="en-US" altLang="en-US" sz="3200" baseline="30000" dirty="0">
                <a:solidFill>
                  <a:schemeClr val="bg1"/>
                </a:solidFill>
                <a:latin typeface="Arial" charset="0"/>
              </a:rPr>
              <a:t>-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] &lt; 10</a:t>
            </a:r>
            <a:r>
              <a:rPr lang="en-US" altLang="en-US" sz="3200" baseline="30000" dirty="0">
                <a:solidFill>
                  <a:schemeClr val="bg1"/>
                </a:solidFill>
                <a:latin typeface="Arial" charset="0"/>
              </a:rPr>
              <a:t>-7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</a:t>
            </a:r>
          </a:p>
          <a:p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If 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[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H</a:t>
            </a:r>
            <a:r>
              <a:rPr lang="en-US" altLang="en-US" sz="3200" baseline="-25000" dirty="0">
                <a:solidFill>
                  <a:schemeClr val="bg1"/>
                </a:solidFill>
                <a:latin typeface="Arial" charset="0"/>
              </a:rPr>
              <a:t>3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O</a:t>
            </a:r>
            <a:r>
              <a:rPr lang="en-US" altLang="en-US" sz="3200" baseline="30000" dirty="0">
                <a:solidFill>
                  <a:schemeClr val="bg1"/>
                </a:solidFill>
                <a:latin typeface="Arial" charset="0"/>
              </a:rPr>
              <a:t>+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]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&lt; 10</a:t>
            </a:r>
            <a:r>
              <a:rPr lang="en-US" altLang="en-US" sz="3200" baseline="30000" dirty="0">
                <a:solidFill>
                  <a:schemeClr val="bg1"/>
                </a:solidFill>
                <a:latin typeface="Arial" charset="0"/>
              </a:rPr>
              <a:t>-7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, it is </a:t>
            </a:r>
            <a:r>
              <a:rPr lang="en-US" altLang="en-US" sz="3200" u="sng" dirty="0">
                <a:solidFill>
                  <a:schemeClr val="bg1"/>
                </a:solidFill>
                <a:latin typeface="Arial" charset="0"/>
              </a:rPr>
              <a:t>basic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and  [OH</a:t>
            </a:r>
            <a:r>
              <a:rPr lang="en-US" altLang="en-US" sz="3200" baseline="30000" dirty="0">
                <a:solidFill>
                  <a:schemeClr val="bg1"/>
                </a:solidFill>
                <a:latin typeface="Arial" charset="0"/>
              </a:rPr>
              <a:t>-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] &gt; 10</a:t>
            </a:r>
            <a:r>
              <a:rPr lang="en-US" altLang="en-US" sz="3200" baseline="30000" dirty="0">
                <a:solidFill>
                  <a:schemeClr val="bg1"/>
                </a:solidFill>
                <a:latin typeface="Arial" charset="0"/>
              </a:rPr>
              <a:t>-7</a:t>
            </a:r>
          </a:p>
          <a:p>
            <a:endParaRPr lang="en-US" altLang="en-US" sz="3600" dirty="0" smtClean="0">
              <a:solidFill>
                <a:schemeClr val="bg1"/>
              </a:solidFill>
              <a:latin typeface="Arial" charset="0"/>
            </a:endParaRPr>
          </a:p>
          <a:p>
            <a:r>
              <a:rPr lang="en-US" altLang="en-US" sz="3600" dirty="0" smtClean="0">
                <a:solidFill>
                  <a:schemeClr val="bg1"/>
                </a:solidFill>
                <a:latin typeface="Arial" charset="0"/>
              </a:rPr>
              <a:t>Basic </a:t>
            </a: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solutions also called “alkaline”</a:t>
            </a:r>
            <a:endParaRPr lang="en-US" altLang="en-US" sz="3600" baseline="30000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58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763000" cy="4648200"/>
          </a:xfrm>
        </p:spPr>
        <p:txBody>
          <a:bodyPr/>
          <a:lstStyle/>
          <a:p>
            <a:r>
              <a:rPr lang="en-US" sz="2800" dirty="0" smtClean="0"/>
              <a:t>What is the [OH</a:t>
            </a:r>
            <a:r>
              <a:rPr lang="en-US" sz="2800" baseline="30000" dirty="0" smtClean="0"/>
              <a:t>-</a:t>
            </a:r>
            <a:r>
              <a:rPr lang="en-US" sz="2800" dirty="0" smtClean="0"/>
              <a:t>] in an acetic acid solution that has a [H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O+] = .0056M?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What is the </a:t>
            </a:r>
            <a:r>
              <a:rPr lang="en-US" sz="2800" dirty="0"/>
              <a:t>[H</a:t>
            </a:r>
            <a:r>
              <a:rPr lang="en-US" sz="2800" baseline="-25000" dirty="0"/>
              <a:t>3</a:t>
            </a:r>
            <a:r>
              <a:rPr lang="en-US" sz="2800" dirty="0"/>
              <a:t>O+] </a:t>
            </a:r>
            <a:r>
              <a:rPr lang="en-US" sz="2800" dirty="0" smtClean="0"/>
              <a:t>in a CH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NH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solution that has a </a:t>
            </a:r>
            <a:r>
              <a:rPr lang="en-US" sz="2800" dirty="0"/>
              <a:t>[OH</a:t>
            </a:r>
            <a:r>
              <a:rPr lang="en-US" sz="2800" baseline="30000" dirty="0"/>
              <a:t>-</a:t>
            </a:r>
            <a:r>
              <a:rPr lang="en-US" sz="2800" dirty="0"/>
              <a:t>] </a:t>
            </a:r>
            <a:r>
              <a:rPr lang="en-US" sz="2800" dirty="0" smtClean="0"/>
              <a:t>= 2.5 x 10</a:t>
            </a:r>
            <a:r>
              <a:rPr lang="en-US" sz="2800" baseline="30000" dirty="0" smtClean="0"/>
              <a:t>-9</a:t>
            </a:r>
            <a:r>
              <a:rPr lang="en-US" sz="2800" dirty="0"/>
              <a:t>?</a:t>
            </a:r>
            <a:endParaRPr lang="en-US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913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>
                <a:latin typeface="Arial" charset="0"/>
              </a:rPr>
              <a:t>The pH concept – from 0 to 14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altLang="en-US" sz="3300" dirty="0">
                <a:solidFill>
                  <a:schemeClr val="bg1"/>
                </a:solidFill>
                <a:latin typeface="Arial" charset="0"/>
              </a:rPr>
              <a:t>pH = </a:t>
            </a:r>
            <a:r>
              <a:rPr lang="en-US" altLang="en-US" sz="3300" i="1" dirty="0" err="1">
                <a:solidFill>
                  <a:schemeClr val="bg1"/>
                </a:solidFill>
                <a:latin typeface="Arial" charset="0"/>
              </a:rPr>
              <a:t>pouvoir</a:t>
            </a:r>
            <a:r>
              <a:rPr lang="en-US" altLang="en-US" sz="3300" i="1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300" i="1" dirty="0" err="1">
                <a:solidFill>
                  <a:schemeClr val="bg1"/>
                </a:solidFill>
                <a:latin typeface="Arial" charset="0"/>
              </a:rPr>
              <a:t>hydrogene</a:t>
            </a:r>
            <a:r>
              <a:rPr lang="en-US" altLang="en-US" sz="3300" dirty="0">
                <a:solidFill>
                  <a:schemeClr val="bg1"/>
                </a:solidFill>
                <a:latin typeface="Arial" charset="0"/>
              </a:rPr>
              <a:t> (Fr.)   	 		  “hydrogen power</a:t>
            </a:r>
            <a:r>
              <a:rPr lang="en-US" altLang="en-US" sz="3300" dirty="0" smtClean="0">
                <a:solidFill>
                  <a:schemeClr val="bg1"/>
                </a:solidFill>
                <a:latin typeface="Arial" charset="0"/>
              </a:rPr>
              <a:t>”</a:t>
            </a:r>
          </a:p>
          <a:p>
            <a:r>
              <a:rPr lang="en-US" altLang="en-US" sz="3300" dirty="0" smtClean="0">
                <a:solidFill>
                  <a:schemeClr val="bg1"/>
                </a:solidFill>
                <a:latin typeface="Arial" charset="0"/>
              </a:rPr>
              <a:t>in neutral pH = </a:t>
            </a:r>
            <a:r>
              <a:rPr lang="en-US" altLang="en-US" sz="3300" b="1" dirty="0" smtClean="0">
                <a:solidFill>
                  <a:schemeClr val="bg1"/>
                </a:solidFill>
                <a:latin typeface="Arial" charset="0"/>
              </a:rPr>
              <a:t> 7</a:t>
            </a:r>
            <a:endParaRPr lang="en-US" altLang="en-US" sz="3300" dirty="0" smtClean="0">
              <a:solidFill>
                <a:schemeClr val="bg1"/>
              </a:solidFill>
              <a:latin typeface="Arial" charset="0"/>
            </a:endParaRPr>
          </a:p>
          <a:p>
            <a:r>
              <a:rPr lang="en-US" altLang="en-US" sz="3300" dirty="0" smtClean="0">
                <a:solidFill>
                  <a:schemeClr val="bg1"/>
                </a:solidFill>
                <a:latin typeface="Arial" charset="0"/>
              </a:rPr>
              <a:t>from 0 to 7 is the acid range</a:t>
            </a:r>
          </a:p>
          <a:p>
            <a:r>
              <a:rPr lang="en-US" altLang="en-US" sz="3300" dirty="0" smtClean="0">
                <a:solidFill>
                  <a:schemeClr val="bg1"/>
                </a:solidFill>
                <a:latin typeface="Arial" charset="0"/>
              </a:rPr>
              <a:t>7 to 14 is base range</a:t>
            </a:r>
            <a:endParaRPr lang="en-US" altLang="en-US" sz="3300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83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5" name="Picture 3" descr="phdiagra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19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2036" name="Oval 4"/>
          <p:cNvSpPr>
            <a:spLocks noChangeArrowheads="1"/>
          </p:cNvSpPr>
          <p:nvPr/>
        </p:nvSpPr>
        <p:spPr bwMode="auto">
          <a:xfrm>
            <a:off x="4854575" y="4949825"/>
            <a:ext cx="3952875" cy="1128713"/>
          </a:xfrm>
          <a:prstGeom prst="ellipse">
            <a:avLst/>
          </a:prstGeom>
          <a:noFill/>
          <a:ln w="25400">
            <a:solidFill>
              <a:schemeClr val="bg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1515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52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4648200" cy="838200"/>
          </a:xfrm>
        </p:spPr>
        <p:txBody>
          <a:bodyPr/>
          <a:lstStyle/>
          <a:p>
            <a:r>
              <a:rPr lang="en-US" sz="3200" u="sng" dirty="0">
                <a:solidFill>
                  <a:srgbClr val="333333"/>
                </a:solidFill>
              </a:rPr>
              <a:t>Calculating pH, </a:t>
            </a:r>
            <a:r>
              <a:rPr lang="en-US" sz="3200" u="sng" dirty="0" err="1">
                <a:solidFill>
                  <a:srgbClr val="333333"/>
                </a:solidFill>
              </a:rPr>
              <a:t>pOH</a:t>
            </a:r>
            <a:endParaRPr lang="en-US" sz="3200" u="sng" dirty="0">
              <a:solidFill>
                <a:srgbClr val="333333"/>
              </a:solidFill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743200" y="990600"/>
            <a:ext cx="32718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333333"/>
                </a:solidFill>
              </a:rPr>
              <a:t>pH = -log</a:t>
            </a:r>
            <a:r>
              <a:rPr lang="en-US" sz="2800" baseline="-25000" dirty="0">
                <a:solidFill>
                  <a:srgbClr val="333333"/>
                </a:solidFill>
              </a:rPr>
              <a:t>10</a:t>
            </a:r>
            <a:r>
              <a:rPr lang="en-US" sz="2800" dirty="0">
                <a:solidFill>
                  <a:srgbClr val="333333"/>
                </a:solidFill>
              </a:rPr>
              <a:t>(H</a:t>
            </a:r>
            <a:r>
              <a:rPr lang="en-US" sz="2800" baseline="-25000" dirty="0">
                <a:solidFill>
                  <a:srgbClr val="333333"/>
                </a:solidFill>
              </a:rPr>
              <a:t>3</a:t>
            </a:r>
            <a:r>
              <a:rPr lang="en-US" sz="2800" dirty="0">
                <a:solidFill>
                  <a:srgbClr val="333333"/>
                </a:solidFill>
              </a:rPr>
              <a:t>O</a:t>
            </a:r>
            <a:r>
              <a:rPr lang="en-US" sz="2800" baseline="30000" dirty="0">
                <a:solidFill>
                  <a:srgbClr val="333333"/>
                </a:solidFill>
              </a:rPr>
              <a:t>+</a:t>
            </a:r>
            <a:r>
              <a:rPr lang="en-US" sz="2800" dirty="0">
                <a:solidFill>
                  <a:srgbClr val="333333"/>
                </a:solidFill>
              </a:rPr>
              <a:t>)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449513" y="1600200"/>
            <a:ext cx="34083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333333"/>
                </a:solidFill>
              </a:rPr>
              <a:t>pOH</a:t>
            </a:r>
            <a:r>
              <a:rPr lang="en-US" sz="2800" dirty="0">
                <a:solidFill>
                  <a:srgbClr val="333333"/>
                </a:solidFill>
              </a:rPr>
              <a:t> = -log</a:t>
            </a:r>
            <a:r>
              <a:rPr lang="en-US" sz="2800" baseline="-25000" dirty="0">
                <a:solidFill>
                  <a:srgbClr val="333333"/>
                </a:solidFill>
              </a:rPr>
              <a:t>10</a:t>
            </a:r>
            <a:r>
              <a:rPr lang="en-US" sz="2800" dirty="0">
                <a:solidFill>
                  <a:srgbClr val="333333"/>
                </a:solidFill>
              </a:rPr>
              <a:t>(OH</a:t>
            </a:r>
            <a:r>
              <a:rPr lang="en-US" sz="2800" baseline="30000" dirty="0">
                <a:solidFill>
                  <a:srgbClr val="333333"/>
                </a:solidFill>
              </a:rPr>
              <a:t>-</a:t>
            </a:r>
            <a:r>
              <a:rPr lang="en-US" sz="2800" dirty="0">
                <a:solidFill>
                  <a:srgbClr val="333333"/>
                </a:solidFill>
              </a:rPr>
              <a:t>)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990600" y="2362200"/>
            <a:ext cx="7331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u="sng" dirty="0">
                <a:solidFill>
                  <a:srgbClr val="3333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Relationship between pH and </a:t>
            </a:r>
            <a:r>
              <a:rPr lang="en-US" sz="3200" u="sng" dirty="0" err="1">
                <a:solidFill>
                  <a:srgbClr val="3333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pOH</a:t>
            </a:r>
            <a:endParaRPr lang="en-US" sz="3200" u="sng" dirty="0">
              <a:solidFill>
                <a:srgbClr val="3333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743200" y="3048000"/>
            <a:ext cx="2881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333333"/>
                </a:solidFill>
              </a:rPr>
              <a:t>pH + </a:t>
            </a:r>
            <a:r>
              <a:rPr lang="en-US" sz="2800" dirty="0" err="1">
                <a:solidFill>
                  <a:srgbClr val="333333"/>
                </a:solidFill>
              </a:rPr>
              <a:t>pOH</a:t>
            </a:r>
            <a:r>
              <a:rPr lang="en-US" sz="2800" dirty="0">
                <a:solidFill>
                  <a:srgbClr val="333333"/>
                </a:solidFill>
              </a:rPr>
              <a:t> = 14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066800" y="3810000"/>
            <a:ext cx="75376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u="sng" dirty="0">
                <a:solidFill>
                  <a:srgbClr val="3333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Finding [H</a:t>
            </a:r>
            <a:r>
              <a:rPr lang="en-US" sz="3200" u="sng" baseline="-25000" dirty="0">
                <a:solidFill>
                  <a:srgbClr val="3333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US" sz="3200" u="sng" dirty="0">
                <a:solidFill>
                  <a:srgbClr val="3333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r>
              <a:rPr lang="en-US" sz="3200" u="sng" baseline="30000" dirty="0">
                <a:solidFill>
                  <a:srgbClr val="3333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  <a:r>
              <a:rPr lang="en-US" sz="3200" u="sng" dirty="0">
                <a:solidFill>
                  <a:srgbClr val="3333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], [OH</a:t>
            </a:r>
            <a:r>
              <a:rPr lang="en-US" sz="3200" u="sng" baseline="30000" dirty="0">
                <a:solidFill>
                  <a:srgbClr val="3333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r>
              <a:rPr lang="en-US" sz="3200" u="sng" dirty="0">
                <a:solidFill>
                  <a:srgbClr val="3333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] from pH, </a:t>
            </a:r>
            <a:r>
              <a:rPr lang="en-US" sz="3200" u="sng" dirty="0" err="1">
                <a:solidFill>
                  <a:srgbClr val="3333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pOH</a:t>
            </a:r>
            <a:endParaRPr lang="en-US" sz="3200" u="sng" dirty="0">
              <a:solidFill>
                <a:srgbClr val="3333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684463" y="4572000"/>
            <a:ext cx="27257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333333"/>
                </a:solidFill>
              </a:rPr>
              <a:t>[H</a:t>
            </a:r>
            <a:r>
              <a:rPr lang="en-US" sz="2800" baseline="-25000" dirty="0">
                <a:solidFill>
                  <a:srgbClr val="333333"/>
                </a:solidFill>
              </a:rPr>
              <a:t>3</a:t>
            </a:r>
            <a:r>
              <a:rPr lang="en-US" sz="2800" dirty="0">
                <a:solidFill>
                  <a:srgbClr val="333333"/>
                </a:solidFill>
              </a:rPr>
              <a:t>O</a:t>
            </a:r>
            <a:r>
              <a:rPr lang="en-US" sz="2800" baseline="30000" dirty="0">
                <a:solidFill>
                  <a:srgbClr val="333333"/>
                </a:solidFill>
              </a:rPr>
              <a:t>+</a:t>
            </a:r>
            <a:r>
              <a:rPr lang="en-US" sz="2800" dirty="0">
                <a:solidFill>
                  <a:srgbClr val="333333"/>
                </a:solidFill>
              </a:rPr>
              <a:t>] = 10</a:t>
            </a:r>
            <a:r>
              <a:rPr lang="en-US" sz="2800" baseline="30000" dirty="0">
                <a:solidFill>
                  <a:srgbClr val="333333"/>
                </a:solidFill>
              </a:rPr>
              <a:t>-pH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2819400" y="5257800"/>
            <a:ext cx="2770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333333"/>
                </a:solidFill>
              </a:rPr>
              <a:t>[OH</a:t>
            </a:r>
            <a:r>
              <a:rPr lang="en-US" sz="2800" baseline="30000" dirty="0">
                <a:solidFill>
                  <a:srgbClr val="333333"/>
                </a:solidFill>
              </a:rPr>
              <a:t>-</a:t>
            </a:r>
            <a:r>
              <a:rPr lang="en-US" sz="2800" dirty="0">
                <a:solidFill>
                  <a:srgbClr val="333333"/>
                </a:solidFill>
              </a:rPr>
              <a:t>] = 10</a:t>
            </a:r>
            <a:r>
              <a:rPr lang="en-US" sz="2800" baseline="30000" dirty="0">
                <a:solidFill>
                  <a:srgbClr val="333333"/>
                </a:solidFill>
              </a:rPr>
              <a:t>-pOH</a:t>
            </a:r>
          </a:p>
        </p:txBody>
      </p:sp>
    </p:spTree>
    <p:extLst>
      <p:ext uri="{BB962C8B-B14F-4D97-AF65-F5344CB8AC3E}">
        <p14:creationId xmlns:p14="http://schemas.microsoft.com/office/powerpoint/2010/main" val="90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1" grpId="0"/>
      <p:bldP spid="16393" grpId="0"/>
      <p:bldP spid="1639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cap="none" dirty="0" smtClean="0">
                <a:latin typeface="Arial" charset="0"/>
              </a:rPr>
              <a:t>pH</a:t>
            </a:r>
            <a:r>
              <a:rPr lang="en-US" altLang="en-US" sz="4000" dirty="0" smtClean="0">
                <a:latin typeface="Arial" charset="0"/>
              </a:rPr>
              <a:t> </a:t>
            </a:r>
            <a:r>
              <a:rPr lang="en-US" altLang="en-US" dirty="0">
                <a:latin typeface="Arial" charset="0"/>
              </a:rPr>
              <a:t>and Significant Figures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sz="3600" dirty="0">
                <a:latin typeface="Arial" charset="0"/>
              </a:rPr>
              <a:t>For pH calculations, the </a:t>
            </a:r>
            <a:r>
              <a:rPr lang="en-US" altLang="en-US" sz="3600" dirty="0" smtClean="0">
                <a:latin typeface="Arial" charset="0"/>
              </a:rPr>
              <a:t>hydronium </a:t>
            </a:r>
            <a:r>
              <a:rPr lang="en-US" altLang="en-US" sz="3600" dirty="0">
                <a:latin typeface="Arial" charset="0"/>
              </a:rPr>
              <a:t>ion concentration is usually expressed in scientific </a:t>
            </a:r>
            <a:r>
              <a:rPr lang="en-US" altLang="en-US" sz="3600" dirty="0" smtClean="0">
                <a:latin typeface="Arial" charset="0"/>
              </a:rPr>
              <a:t>notation</a:t>
            </a:r>
          </a:p>
          <a:p>
            <a:pPr>
              <a:lnSpc>
                <a:spcPct val="90000"/>
              </a:lnSpc>
            </a:pPr>
            <a:endParaRPr lang="en-US" altLang="en-US" sz="3600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altLang="en-US" sz="3600" dirty="0">
                <a:latin typeface="Arial" charset="0"/>
              </a:rPr>
              <a:t>[</a:t>
            </a:r>
            <a:r>
              <a:rPr lang="en-US" altLang="en-US" sz="3600" dirty="0" smtClean="0">
                <a:latin typeface="Arial" charset="0"/>
              </a:rPr>
              <a:t>H</a:t>
            </a:r>
            <a:r>
              <a:rPr lang="en-US" altLang="en-US" sz="3600" b="1" baseline="-25000" dirty="0" smtClean="0">
                <a:latin typeface="Arial" charset="0"/>
              </a:rPr>
              <a:t>3</a:t>
            </a:r>
            <a:r>
              <a:rPr lang="en-US" altLang="en-US" sz="3600" dirty="0" smtClean="0">
                <a:latin typeface="Arial" charset="0"/>
              </a:rPr>
              <a:t>O</a:t>
            </a:r>
            <a:r>
              <a:rPr lang="en-US" altLang="en-US" sz="3600" b="1" baseline="30000" dirty="0" smtClean="0">
                <a:latin typeface="Arial" charset="0"/>
              </a:rPr>
              <a:t>+</a:t>
            </a:r>
            <a:r>
              <a:rPr lang="en-US" altLang="en-US" sz="3600" dirty="0" smtClean="0">
                <a:latin typeface="Arial" charset="0"/>
              </a:rPr>
              <a:t>] </a:t>
            </a:r>
            <a:r>
              <a:rPr lang="en-US" altLang="en-US" sz="3600" dirty="0">
                <a:latin typeface="Arial" charset="0"/>
              </a:rPr>
              <a:t>= 0.0010 M = 1.0 x 10</a:t>
            </a:r>
            <a:r>
              <a:rPr lang="en-US" altLang="en-US" sz="3600" b="1" baseline="30000" dirty="0">
                <a:latin typeface="Arial" charset="0"/>
              </a:rPr>
              <a:t>-3</a:t>
            </a:r>
            <a:r>
              <a:rPr lang="en-US" altLang="en-US" sz="3600" dirty="0">
                <a:latin typeface="Arial" charset="0"/>
              </a:rPr>
              <a:t> M</a:t>
            </a:r>
            <a:r>
              <a:rPr lang="en-US" altLang="en-US" sz="3600" dirty="0" smtClean="0">
                <a:latin typeface="Arial" charset="0"/>
              </a:rPr>
              <a:t>, </a:t>
            </a:r>
            <a:r>
              <a:rPr lang="en-US" altLang="en-US" sz="3600" dirty="0">
                <a:latin typeface="Arial" charset="0"/>
              </a:rPr>
              <a:t>0.00</a:t>
            </a:r>
            <a:r>
              <a:rPr lang="en-US" altLang="en-US" sz="3600" u="sng" dirty="0">
                <a:latin typeface="Arial" charset="0"/>
              </a:rPr>
              <a:t>10</a:t>
            </a:r>
            <a:r>
              <a:rPr lang="en-US" altLang="en-US" sz="3600" dirty="0">
                <a:latin typeface="Arial" charset="0"/>
              </a:rPr>
              <a:t> has 2 significant figures </a:t>
            </a:r>
            <a:endParaRPr lang="en-US" altLang="en-US" sz="3600" dirty="0" smtClean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 altLang="en-US" sz="3600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altLang="en-US" sz="3600" dirty="0">
                <a:latin typeface="Arial" charset="0"/>
              </a:rPr>
              <a:t>the pH = 3.</a:t>
            </a:r>
            <a:r>
              <a:rPr lang="en-US" altLang="en-US" sz="3600" u="sng" dirty="0">
                <a:latin typeface="Arial" charset="0"/>
              </a:rPr>
              <a:t>00</a:t>
            </a:r>
            <a:r>
              <a:rPr lang="en-US" altLang="en-US" sz="3600" dirty="0">
                <a:latin typeface="Arial" charset="0"/>
              </a:rPr>
              <a:t>, with the two numbers to the right of the decimal corresponding to the two significant figures</a:t>
            </a:r>
          </a:p>
        </p:txBody>
      </p:sp>
    </p:spTree>
    <p:extLst>
      <p:ext uri="{BB962C8B-B14F-4D97-AF65-F5344CB8AC3E}">
        <p14:creationId xmlns:p14="http://schemas.microsoft.com/office/powerpoint/2010/main" val="193847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Calcs.gif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7429" y="-21771"/>
            <a:ext cx="7010400" cy="64160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95400" y="609600"/>
            <a:ext cx="1447800" cy="707886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solidFill>
              <a:schemeClr val="bg1">
                <a:lumMod val="25000"/>
                <a:lumOff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H</a:t>
            </a:r>
            <a:r>
              <a:rPr lang="en-US" sz="4000" baseline="-25000" dirty="0" smtClean="0"/>
              <a:t>3</a:t>
            </a:r>
            <a:r>
              <a:rPr lang="en-US" sz="4000" dirty="0" smtClean="0"/>
              <a:t>O</a:t>
            </a:r>
            <a:r>
              <a:rPr lang="en-US" sz="4000" baseline="30000" dirty="0" smtClean="0"/>
              <a:t>+</a:t>
            </a:r>
            <a:endParaRPr lang="en-US" sz="4000" dirty="0"/>
          </a:p>
        </p:txBody>
      </p:sp>
      <p:sp>
        <p:nvSpPr>
          <p:cNvPr id="6" name="Rectangle 5"/>
          <p:cNvSpPr/>
          <p:nvPr/>
        </p:nvSpPr>
        <p:spPr>
          <a:xfrm>
            <a:off x="4735286" y="404335"/>
            <a:ext cx="955711" cy="369332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en-US" b="1" dirty="0" smtClean="0"/>
              <a:t>[H</a:t>
            </a:r>
            <a:r>
              <a:rPr lang="en-US" b="1" baseline="-25000" dirty="0" smtClean="0"/>
              <a:t>3</a:t>
            </a:r>
            <a:r>
              <a:rPr lang="en-US" b="1" dirty="0" smtClean="0"/>
              <a:t>O</a:t>
            </a:r>
            <a:r>
              <a:rPr lang="en-US" b="1" baseline="30000" dirty="0" smtClean="0"/>
              <a:t>+</a:t>
            </a:r>
            <a:r>
              <a:rPr lang="en-US" b="1" dirty="0" smtClean="0"/>
              <a:t>]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 rot="16200000">
            <a:off x="1002211" y="3645989"/>
            <a:ext cx="955711" cy="369332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en-US" b="1" dirty="0"/>
              <a:t>[H</a:t>
            </a:r>
            <a:r>
              <a:rPr lang="en-US" b="1" baseline="-25000" dirty="0"/>
              <a:t>3</a:t>
            </a:r>
            <a:r>
              <a:rPr lang="en-US" b="1" dirty="0"/>
              <a:t>O</a:t>
            </a:r>
            <a:r>
              <a:rPr lang="en-US" b="1" baseline="30000" dirty="0"/>
              <a:t>+</a:t>
            </a:r>
            <a:r>
              <a:rPr lang="en-US" b="1" dirty="0"/>
              <a:t>]</a:t>
            </a:r>
          </a:p>
        </p:txBody>
      </p:sp>
      <p:sp>
        <p:nvSpPr>
          <p:cNvPr id="8" name="Rectangle 7"/>
          <p:cNvSpPr/>
          <p:nvPr/>
        </p:nvSpPr>
        <p:spPr>
          <a:xfrm rot="16200000">
            <a:off x="1883565" y="2198189"/>
            <a:ext cx="955711" cy="369332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en-US" b="1" dirty="0"/>
              <a:t>[H</a:t>
            </a:r>
            <a:r>
              <a:rPr lang="en-US" b="1" baseline="-25000" dirty="0"/>
              <a:t>3</a:t>
            </a:r>
            <a:r>
              <a:rPr lang="en-US" b="1" dirty="0"/>
              <a:t>O</a:t>
            </a:r>
            <a:r>
              <a:rPr lang="en-US" b="1" baseline="30000" dirty="0"/>
              <a:t>+</a:t>
            </a:r>
            <a:r>
              <a:rPr lang="en-US" b="1" dirty="0"/>
              <a:t>]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3276600" y="773667"/>
            <a:ext cx="25908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298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cap="none" dirty="0" smtClean="0"/>
              <a:t>Calculate the pH for each of the following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762000"/>
            <a:ext cx="7772400" cy="5029200"/>
          </a:xfrm>
        </p:spPr>
        <p:txBody>
          <a:bodyPr>
            <a:noAutofit/>
          </a:bodyPr>
          <a:lstStyle/>
          <a:p>
            <a:pPr>
              <a:lnSpc>
                <a:spcPct val="220000"/>
              </a:lnSpc>
            </a:pPr>
            <a:r>
              <a:rPr lang="en-US" sz="2400" b="1" dirty="0"/>
              <a:t>a)  [</a:t>
            </a:r>
            <a:r>
              <a:rPr lang="en-US" sz="2400" b="1" dirty="0" smtClean="0"/>
              <a:t>H</a:t>
            </a:r>
            <a:r>
              <a:rPr lang="en-US" sz="2400" b="1" baseline="-25000" dirty="0" smtClean="0"/>
              <a:t>3</a:t>
            </a:r>
            <a:r>
              <a:rPr lang="en-US" sz="2400" b="1" dirty="0"/>
              <a:t>O</a:t>
            </a:r>
            <a:r>
              <a:rPr lang="en-US" sz="2400" b="1" dirty="0" smtClean="0"/>
              <a:t>+] </a:t>
            </a:r>
            <a:r>
              <a:rPr lang="en-US" sz="2400" b="1" dirty="0"/>
              <a:t>= 1.0 x 10</a:t>
            </a:r>
            <a:r>
              <a:rPr lang="en-US" sz="2400" b="1" baseline="30000" dirty="0"/>
              <a:t>-5</a:t>
            </a:r>
            <a:r>
              <a:rPr lang="en-US" sz="2400" b="1" dirty="0"/>
              <a:t> </a:t>
            </a:r>
            <a:r>
              <a:rPr lang="en-US" sz="2400" b="1" dirty="0" smtClean="0"/>
              <a:t>M</a:t>
            </a:r>
          </a:p>
          <a:p>
            <a:pPr>
              <a:lnSpc>
                <a:spcPct val="220000"/>
              </a:lnSpc>
            </a:pPr>
            <a:r>
              <a:rPr lang="en-US" sz="2400" b="1" dirty="0"/>
              <a:t>b</a:t>
            </a:r>
            <a:r>
              <a:rPr lang="en-US" sz="2400" b="1" dirty="0" smtClean="0"/>
              <a:t>) </a:t>
            </a:r>
            <a:r>
              <a:rPr lang="en-US" sz="2400" b="1" dirty="0"/>
              <a:t>[H</a:t>
            </a:r>
            <a:r>
              <a:rPr lang="en-US" sz="2400" b="1" baseline="-25000" dirty="0"/>
              <a:t>3</a:t>
            </a:r>
            <a:r>
              <a:rPr lang="en-US" sz="2400" b="1" dirty="0"/>
              <a:t>O+] </a:t>
            </a:r>
            <a:r>
              <a:rPr lang="en-US" sz="2400" b="1" dirty="0" smtClean="0"/>
              <a:t>= </a:t>
            </a:r>
            <a:r>
              <a:rPr lang="en-US" sz="2400" b="1" dirty="0"/>
              <a:t>1.2 x 10</a:t>
            </a:r>
            <a:r>
              <a:rPr lang="en-US" sz="2400" b="1" baseline="30000" dirty="0"/>
              <a:t>-14</a:t>
            </a:r>
            <a:r>
              <a:rPr lang="en-US" sz="2400" b="1" dirty="0"/>
              <a:t> </a:t>
            </a:r>
            <a:r>
              <a:rPr lang="en-US" sz="2400" b="1" dirty="0" smtClean="0"/>
              <a:t>M</a:t>
            </a:r>
          </a:p>
          <a:p>
            <a:pPr>
              <a:lnSpc>
                <a:spcPct val="220000"/>
              </a:lnSpc>
            </a:pPr>
            <a:r>
              <a:rPr lang="en-US" sz="2400" b="1" dirty="0" smtClean="0"/>
              <a:t>c) </a:t>
            </a:r>
            <a:r>
              <a:rPr lang="en-US" sz="2400" b="1" dirty="0" err="1"/>
              <a:t>pOH</a:t>
            </a:r>
            <a:r>
              <a:rPr lang="en-US" sz="2400" b="1" dirty="0"/>
              <a:t> = </a:t>
            </a:r>
            <a:r>
              <a:rPr lang="en-US" sz="2400" b="1" dirty="0" smtClean="0"/>
              <a:t>2.60</a:t>
            </a:r>
          </a:p>
          <a:p>
            <a:pPr>
              <a:lnSpc>
                <a:spcPct val="220000"/>
              </a:lnSpc>
            </a:pPr>
            <a:r>
              <a:rPr lang="en-US" sz="2400" b="1" dirty="0" smtClean="0"/>
              <a:t>d) </a:t>
            </a:r>
            <a:r>
              <a:rPr lang="en-US" sz="2400" b="1" dirty="0" err="1"/>
              <a:t>pOH</a:t>
            </a:r>
            <a:r>
              <a:rPr lang="en-US" sz="2400" b="1" dirty="0"/>
              <a:t> = -</a:t>
            </a:r>
            <a:r>
              <a:rPr lang="en-US" sz="2400" b="1" dirty="0" smtClean="0"/>
              <a:t>1.13</a:t>
            </a:r>
          </a:p>
          <a:p>
            <a:pPr>
              <a:lnSpc>
                <a:spcPct val="220000"/>
              </a:lnSpc>
            </a:pPr>
            <a:r>
              <a:rPr lang="en-US" sz="2400" b="1" dirty="0" smtClean="0"/>
              <a:t>e) </a:t>
            </a:r>
            <a:r>
              <a:rPr lang="en-US" sz="2400" b="1" dirty="0"/>
              <a:t>[OH-] = 3.0 x 10</a:t>
            </a:r>
            <a:r>
              <a:rPr lang="en-US" sz="2400" b="1" baseline="30000" dirty="0"/>
              <a:t>-8 </a:t>
            </a:r>
            <a:r>
              <a:rPr lang="en-US" sz="2400" b="1" dirty="0" smtClean="0"/>
              <a:t>M</a:t>
            </a:r>
          </a:p>
          <a:p>
            <a:pPr>
              <a:lnSpc>
                <a:spcPct val="220000"/>
              </a:lnSpc>
            </a:pPr>
            <a:r>
              <a:rPr lang="en-US" sz="2400" b="1" dirty="0" smtClean="0"/>
              <a:t>f) </a:t>
            </a:r>
            <a:r>
              <a:rPr lang="en-US" sz="2400" b="1" dirty="0"/>
              <a:t>[OH-] = 7.5 x 10</a:t>
            </a:r>
            <a:r>
              <a:rPr lang="en-US" sz="2400" b="1" baseline="30000" dirty="0"/>
              <a:t>-3 </a:t>
            </a:r>
            <a:r>
              <a:rPr lang="en-US" sz="2400" b="1" dirty="0"/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97543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cap="none" dirty="0" smtClean="0"/>
              <a:t>Calculate the </a:t>
            </a:r>
            <a:r>
              <a:rPr lang="en-US" cap="none" dirty="0" err="1" smtClean="0"/>
              <a:t>pOH</a:t>
            </a:r>
            <a:r>
              <a:rPr lang="en-US" cap="none" dirty="0" smtClean="0"/>
              <a:t> for the following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38200"/>
            <a:ext cx="7772400" cy="51054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en-US" sz="2900" b="1" dirty="0"/>
              <a:t>[OH</a:t>
            </a:r>
            <a:r>
              <a:rPr lang="en-US" sz="2900" b="1" baseline="30000" dirty="0"/>
              <a:t>-</a:t>
            </a:r>
            <a:r>
              <a:rPr lang="en-US" sz="2900" b="1" dirty="0"/>
              <a:t>] = </a:t>
            </a:r>
            <a:r>
              <a:rPr lang="en-US" sz="2900" b="1" dirty="0" smtClean="0"/>
              <a:t>2.3 </a:t>
            </a:r>
            <a:r>
              <a:rPr lang="en-US" sz="2900" b="1" dirty="0"/>
              <a:t>x </a:t>
            </a:r>
            <a:r>
              <a:rPr lang="en-US" sz="2900" b="1" dirty="0" smtClean="0"/>
              <a:t>10</a:t>
            </a:r>
            <a:r>
              <a:rPr lang="en-US" sz="2900" b="1" baseline="30000" dirty="0" smtClean="0"/>
              <a:t>-5</a:t>
            </a:r>
            <a:r>
              <a:rPr lang="en-US" sz="2900" b="1" dirty="0" smtClean="0"/>
              <a:t> M</a:t>
            </a:r>
          </a:p>
          <a:p>
            <a:pPr>
              <a:lnSpc>
                <a:spcPct val="200000"/>
              </a:lnSpc>
            </a:pPr>
            <a:r>
              <a:rPr lang="en-US" sz="2900" b="1" dirty="0" smtClean="0"/>
              <a:t>[OH</a:t>
            </a:r>
            <a:r>
              <a:rPr lang="en-US" sz="2900" b="1" baseline="30000" dirty="0" smtClean="0"/>
              <a:t>-</a:t>
            </a:r>
            <a:r>
              <a:rPr lang="en-US" sz="2900" b="1" dirty="0" smtClean="0"/>
              <a:t>] = 7.8 x 10</a:t>
            </a:r>
            <a:r>
              <a:rPr lang="en-US" sz="2900" b="1" baseline="30000" dirty="0" smtClean="0"/>
              <a:t>-13</a:t>
            </a:r>
          </a:p>
          <a:p>
            <a:pPr>
              <a:lnSpc>
                <a:spcPct val="200000"/>
              </a:lnSpc>
            </a:pPr>
            <a:r>
              <a:rPr lang="en-US" sz="2900" b="1" dirty="0" smtClean="0"/>
              <a:t>pH = 3.8</a:t>
            </a:r>
          </a:p>
          <a:p>
            <a:pPr>
              <a:lnSpc>
                <a:spcPct val="200000"/>
              </a:lnSpc>
            </a:pPr>
            <a:r>
              <a:rPr lang="en-US" sz="2900" b="1" dirty="0" smtClean="0"/>
              <a:t>pH = 12.5</a:t>
            </a:r>
          </a:p>
          <a:p>
            <a:pPr>
              <a:lnSpc>
                <a:spcPct val="200000"/>
              </a:lnSpc>
            </a:pPr>
            <a:r>
              <a:rPr lang="en-US" sz="2900" b="1" dirty="0" smtClean="0"/>
              <a:t>[H</a:t>
            </a:r>
            <a:r>
              <a:rPr lang="en-US" sz="2900" b="1" baseline="-25000" dirty="0" smtClean="0"/>
              <a:t>3</a:t>
            </a:r>
            <a:r>
              <a:rPr lang="en-US" sz="2900" b="1" dirty="0" smtClean="0"/>
              <a:t>O</a:t>
            </a:r>
            <a:r>
              <a:rPr lang="en-US" sz="2900" b="1" baseline="30000" dirty="0" smtClean="0"/>
              <a:t>+</a:t>
            </a:r>
            <a:r>
              <a:rPr lang="en-US" sz="2900" b="1" dirty="0" smtClean="0"/>
              <a:t>] = 3.5 x 10</a:t>
            </a:r>
            <a:r>
              <a:rPr lang="en-US" sz="2900" b="1" baseline="30000" dirty="0" smtClean="0"/>
              <a:t>-6</a:t>
            </a:r>
          </a:p>
          <a:p>
            <a:pPr>
              <a:lnSpc>
                <a:spcPct val="200000"/>
              </a:lnSpc>
            </a:pPr>
            <a:r>
              <a:rPr lang="en-US" sz="2900" b="1" dirty="0"/>
              <a:t>[H</a:t>
            </a:r>
            <a:r>
              <a:rPr lang="en-US" sz="2900" b="1" baseline="-25000" dirty="0"/>
              <a:t>3</a:t>
            </a:r>
            <a:r>
              <a:rPr lang="en-US" sz="2900" b="1" dirty="0"/>
              <a:t>O</a:t>
            </a:r>
            <a:r>
              <a:rPr lang="en-US" sz="2900" b="1" baseline="30000" dirty="0"/>
              <a:t>+</a:t>
            </a:r>
            <a:r>
              <a:rPr lang="en-US" sz="2900" b="1" dirty="0"/>
              <a:t>] = </a:t>
            </a:r>
            <a:r>
              <a:rPr lang="en-US" sz="2900" b="1" dirty="0" smtClean="0"/>
              <a:t>9.8 x 10</a:t>
            </a:r>
            <a:r>
              <a:rPr lang="en-US" sz="2900" b="1" baseline="30000" dirty="0" smtClean="0"/>
              <a:t>-10</a:t>
            </a:r>
            <a:endParaRPr lang="en-US" sz="2900" b="1" baseline="30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11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ln w="38100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>
                <a:solidFill>
                  <a:srgbClr val="FCFEB9"/>
                </a:solidFill>
                <a:latin typeface="Arial" charset="0"/>
              </a:rPr>
              <a:t>Some Properties of Acids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382000" cy="4953000"/>
          </a:xfrm>
        </p:spPr>
        <p:txBody>
          <a:bodyPr/>
          <a:lstStyle/>
          <a:p>
            <a:pPr>
              <a:lnSpc>
                <a:spcPct val="150000"/>
              </a:lnSpc>
              <a:buClr>
                <a:schemeClr val="accent2"/>
              </a:buClr>
              <a:buSzPct val="120000"/>
              <a:buFont typeface="MS LineDraw" pitchFamily="49" charset="2"/>
              <a:buChar char="þ"/>
            </a:pPr>
            <a:r>
              <a:rPr lang="en-US" altLang="en-US" sz="2300" b="1" dirty="0" smtClean="0">
                <a:solidFill>
                  <a:schemeClr val="bg1"/>
                </a:solidFill>
              </a:rPr>
              <a:t>Taste </a:t>
            </a:r>
            <a:r>
              <a:rPr lang="en-US" altLang="en-US" sz="2300" b="1" dirty="0">
                <a:solidFill>
                  <a:schemeClr val="bg1"/>
                </a:solidFill>
              </a:rPr>
              <a:t>sour            					</a:t>
            </a:r>
          </a:p>
          <a:p>
            <a:pPr>
              <a:lnSpc>
                <a:spcPct val="150000"/>
              </a:lnSpc>
              <a:buClr>
                <a:schemeClr val="accent2"/>
              </a:buClr>
              <a:buSzPct val="120000"/>
              <a:buFont typeface="MS LineDraw" pitchFamily="49" charset="2"/>
              <a:buChar char="þ"/>
            </a:pPr>
            <a:r>
              <a:rPr lang="en-US" altLang="en-US" sz="2300" b="1" dirty="0">
                <a:solidFill>
                  <a:schemeClr val="bg1"/>
                </a:solidFill>
              </a:rPr>
              <a:t>Corrode metals</a:t>
            </a:r>
          </a:p>
          <a:p>
            <a:pPr>
              <a:lnSpc>
                <a:spcPct val="150000"/>
              </a:lnSpc>
              <a:buClr>
                <a:schemeClr val="accent2"/>
              </a:buClr>
              <a:buSzPct val="120000"/>
              <a:buFont typeface="MS LineDraw" pitchFamily="49" charset="2"/>
              <a:buChar char="þ"/>
            </a:pPr>
            <a:r>
              <a:rPr lang="en-US" altLang="en-US" sz="2300" b="1" dirty="0">
                <a:solidFill>
                  <a:schemeClr val="bg1"/>
                </a:solidFill>
              </a:rPr>
              <a:t>Electrolytes				</a:t>
            </a:r>
          </a:p>
          <a:p>
            <a:pPr>
              <a:lnSpc>
                <a:spcPct val="150000"/>
              </a:lnSpc>
              <a:buClr>
                <a:schemeClr val="accent2"/>
              </a:buClr>
              <a:buSzPct val="120000"/>
              <a:buFont typeface="MS LineDraw" pitchFamily="49" charset="2"/>
              <a:buChar char="þ"/>
            </a:pPr>
            <a:r>
              <a:rPr lang="en-US" altLang="en-US" sz="2300" b="1" dirty="0">
                <a:solidFill>
                  <a:schemeClr val="bg1"/>
                </a:solidFill>
              </a:rPr>
              <a:t>React with bases to form a salt and water	</a:t>
            </a:r>
          </a:p>
          <a:p>
            <a:pPr>
              <a:lnSpc>
                <a:spcPct val="150000"/>
              </a:lnSpc>
              <a:buClr>
                <a:schemeClr val="accent2"/>
              </a:buClr>
              <a:buSzPct val="120000"/>
              <a:buFont typeface="MS LineDraw" pitchFamily="49" charset="2"/>
              <a:buChar char="þ"/>
            </a:pPr>
            <a:r>
              <a:rPr lang="en-US" altLang="en-US" sz="2300" b="1" dirty="0">
                <a:solidFill>
                  <a:schemeClr val="bg1"/>
                </a:solidFill>
              </a:rPr>
              <a:t>pH is less than 7</a:t>
            </a:r>
          </a:p>
          <a:p>
            <a:pPr>
              <a:lnSpc>
                <a:spcPct val="150000"/>
              </a:lnSpc>
              <a:buClr>
                <a:schemeClr val="accent2"/>
              </a:buClr>
              <a:buSzPct val="120000"/>
              <a:buFont typeface="MS LineDraw" pitchFamily="49" charset="2"/>
              <a:buChar char="þ"/>
            </a:pPr>
            <a:r>
              <a:rPr lang="en-US" altLang="en-US" sz="2300" b="1" dirty="0">
                <a:solidFill>
                  <a:schemeClr val="bg1"/>
                </a:solidFill>
              </a:rPr>
              <a:t>Turns blue litmus paper to red  “Blue to Red A-CID”</a:t>
            </a:r>
          </a:p>
          <a:p>
            <a:pPr>
              <a:lnSpc>
                <a:spcPct val="150000"/>
              </a:lnSpc>
              <a:buClr>
                <a:srgbClr val="FF0066"/>
              </a:buClr>
              <a:buSzPct val="120000"/>
              <a:buFont typeface="MS LineDraw" pitchFamily="49" charset="2"/>
              <a:buChar char="þ"/>
            </a:pPr>
            <a:endParaRPr lang="en-US" altLang="en-US" sz="2300" dirty="0">
              <a:solidFill>
                <a:schemeClr val="hlink"/>
              </a:solidFill>
            </a:endParaRPr>
          </a:p>
        </p:txBody>
      </p:sp>
      <p:graphicFrame>
        <p:nvGraphicFramePr>
          <p:cNvPr id="45060" name="Object 4"/>
          <p:cNvGraphicFramePr>
            <a:graphicFrameLocks noChangeAspect="1"/>
          </p:cNvGraphicFramePr>
          <p:nvPr/>
        </p:nvGraphicFramePr>
        <p:xfrm>
          <a:off x="6477000" y="2438400"/>
          <a:ext cx="2057400" cy="196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Clip" r:id="rId3" imgW="846360" imgH="806760" progId="MS_ClipArt_Gallery.2">
                  <p:embed/>
                </p:oleObj>
              </mc:Choice>
              <mc:Fallback>
                <p:oleObj name="Clip" r:id="rId3" imgW="846360" imgH="80676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2438400"/>
                        <a:ext cx="2057400" cy="196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583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63813" y="442913"/>
            <a:ext cx="4324350" cy="762000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Measuring pH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8475" y="1230313"/>
            <a:ext cx="4895850" cy="52816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dirty="0">
                <a:latin typeface="Arial" charset="0"/>
              </a:rPr>
              <a:t>Why measure pH?</a:t>
            </a:r>
          </a:p>
          <a:p>
            <a:pPr lvl="1">
              <a:lnSpc>
                <a:spcPct val="80000"/>
              </a:lnSpc>
              <a:buFont typeface="Monotype Sorts" pitchFamily="2" charset="2"/>
              <a:buChar char="4"/>
            </a:pPr>
            <a:r>
              <a:rPr lang="en-US" altLang="en-US" sz="3200" i="1" dirty="0">
                <a:solidFill>
                  <a:schemeClr val="bg1"/>
                </a:solidFill>
                <a:latin typeface="Arial" charset="0"/>
              </a:rPr>
              <a:t>Everyday solutions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200" dirty="0">
                <a:latin typeface="Arial" charset="0"/>
              </a:rPr>
              <a:t>we use - everything from swimming pools, soil conditions for plants, medical diagnosis, soaps and shampoos, etc.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charset="0"/>
              </a:rPr>
              <a:t>Sometimes we can use </a:t>
            </a:r>
            <a:r>
              <a:rPr lang="en-US" altLang="en-US" i="1" dirty="0">
                <a:solidFill>
                  <a:schemeClr val="bg1"/>
                </a:solidFill>
                <a:latin typeface="Arial" charset="0"/>
              </a:rPr>
              <a:t>indicators</a:t>
            </a:r>
            <a:r>
              <a:rPr lang="en-US" altLang="en-US" dirty="0">
                <a:solidFill>
                  <a:schemeClr val="bg1"/>
                </a:solidFill>
                <a:latin typeface="Arial" charset="0"/>
              </a:rPr>
              <a:t>, other times we might need a </a:t>
            </a:r>
            <a:r>
              <a:rPr lang="en-US" altLang="en-US" i="1" dirty="0">
                <a:solidFill>
                  <a:schemeClr val="bg1"/>
                </a:solidFill>
                <a:latin typeface="Arial" charset="0"/>
              </a:rPr>
              <a:t>pH meter</a:t>
            </a:r>
          </a:p>
        </p:txBody>
      </p:sp>
      <p:pic>
        <p:nvPicPr>
          <p:cNvPr id="108548" name="Picture 4" descr="pHK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588" y="1730375"/>
            <a:ext cx="3554412" cy="4424363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19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uild="p" bldLvl="5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560388" y="620713"/>
            <a:ext cx="8113712" cy="579437"/>
          </a:xfrm>
        </p:spPr>
        <p:txBody>
          <a:bodyPr>
            <a:normAutofit fontScale="90000"/>
          </a:bodyPr>
          <a:lstStyle/>
          <a:p>
            <a:r>
              <a:rPr lang="en-US" altLang="en-US" sz="3200">
                <a:latin typeface="Arial" charset="0"/>
              </a:rPr>
              <a:t>How to measure pH with wide-range paper</a:t>
            </a:r>
          </a:p>
        </p:txBody>
      </p:sp>
      <p:pic>
        <p:nvPicPr>
          <p:cNvPr id="169987" name="Picture 3" descr="pHpaper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5825" y="1422400"/>
            <a:ext cx="3276600" cy="2457450"/>
          </a:xfr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9988" name="Picture 4" descr="pHwidepaper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91075" y="2032000"/>
            <a:ext cx="3276600" cy="2457450"/>
          </a:xfr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9989" name="Text Box 5"/>
          <p:cNvSpPr txBox="1">
            <a:spLocks noChangeArrowheads="1"/>
          </p:cNvSpPr>
          <p:nvPr/>
        </p:nvSpPr>
        <p:spPr bwMode="auto">
          <a:xfrm>
            <a:off x="765175" y="4046538"/>
            <a:ext cx="3711575" cy="222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>
                <a:solidFill>
                  <a:srgbClr val="151515"/>
                </a:solidFill>
                <a:latin typeface="Arial" charset="0"/>
              </a:rPr>
              <a:t>1. Moisten the pH indicator paper strip with a few drops of solution, by using a stirring rod.</a:t>
            </a:r>
          </a:p>
        </p:txBody>
      </p:sp>
      <p:sp>
        <p:nvSpPr>
          <p:cNvPr id="169990" name="Text Box 6"/>
          <p:cNvSpPr txBox="1">
            <a:spLocks noChangeArrowheads="1"/>
          </p:cNvSpPr>
          <p:nvPr/>
        </p:nvSpPr>
        <p:spPr bwMode="auto">
          <a:xfrm>
            <a:off x="4760913" y="4651375"/>
            <a:ext cx="37115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>
                <a:solidFill>
                  <a:srgbClr val="151515"/>
                </a:solidFill>
                <a:latin typeface="Arial" charset="0"/>
              </a:rPr>
              <a:t>2.Compare the color to the chart on the vial – then read the pH value.</a:t>
            </a:r>
          </a:p>
        </p:txBody>
      </p:sp>
    </p:spTree>
    <p:extLst>
      <p:ext uri="{BB962C8B-B14F-4D97-AF65-F5344CB8AC3E}">
        <p14:creationId xmlns:p14="http://schemas.microsoft.com/office/powerpoint/2010/main" val="87568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9" grpId="0"/>
      <p:bldP spid="1699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5192713" y="1968500"/>
            <a:ext cx="3330575" cy="3441700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Some of the many pH Indicators </a:t>
            </a:r>
            <a:br>
              <a:rPr lang="en-US" altLang="en-US">
                <a:latin typeface="Arial" charset="0"/>
              </a:rPr>
            </a:br>
            <a:r>
              <a:rPr lang="en-US" altLang="en-US">
                <a:latin typeface="Arial" charset="0"/>
              </a:rPr>
              <a:t>and their</a:t>
            </a:r>
            <a:br>
              <a:rPr lang="en-US" altLang="en-US">
                <a:latin typeface="Arial" charset="0"/>
              </a:rPr>
            </a:br>
            <a:r>
              <a:rPr lang="en-US" altLang="en-US">
                <a:latin typeface="Arial" charset="0"/>
              </a:rPr>
              <a:t>pH range</a:t>
            </a:r>
          </a:p>
        </p:txBody>
      </p:sp>
      <p:pic>
        <p:nvPicPr>
          <p:cNvPr id="171011" name="Picture 3" descr="Indicator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497388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1012" name="AutoShape 4"/>
          <p:cNvSpPr>
            <a:spLocks/>
          </p:cNvSpPr>
          <p:nvPr/>
        </p:nvSpPr>
        <p:spPr bwMode="auto">
          <a:xfrm>
            <a:off x="4638675" y="569913"/>
            <a:ext cx="542925" cy="5803900"/>
          </a:xfrm>
          <a:prstGeom prst="rightBrace">
            <a:avLst>
              <a:gd name="adj1" fmla="val 89084"/>
              <a:gd name="adj2" fmla="val 50000"/>
            </a:avLst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1515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45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charset="0"/>
              </a:rPr>
              <a:t>Acid-Base Indicators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8001000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600" dirty="0">
                <a:latin typeface="Arial" charset="0"/>
              </a:rPr>
              <a:t>Although useful, there </a:t>
            </a: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are </a:t>
            </a:r>
            <a:r>
              <a:rPr lang="en-US" altLang="en-US" sz="3600" i="1" dirty="0">
                <a:solidFill>
                  <a:schemeClr val="bg1"/>
                </a:solidFill>
                <a:latin typeface="Arial" charset="0"/>
              </a:rPr>
              <a:t>limitations</a:t>
            </a: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 to indicators:</a:t>
            </a:r>
          </a:p>
          <a:p>
            <a:pPr lvl="1">
              <a:lnSpc>
                <a:spcPct val="90000"/>
              </a:lnSpc>
            </a:pP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usually given for a certain temperature (25 </a:t>
            </a:r>
            <a:r>
              <a:rPr lang="en-US" altLang="en-US" sz="3600" b="1" baseline="30000" dirty="0" err="1">
                <a:solidFill>
                  <a:schemeClr val="bg1"/>
                </a:solidFill>
                <a:latin typeface="Arial" charset="0"/>
              </a:rPr>
              <a:t>o</a:t>
            </a:r>
            <a:r>
              <a:rPr lang="en-US" altLang="en-US" sz="3600" dirty="0" err="1">
                <a:solidFill>
                  <a:schemeClr val="bg1"/>
                </a:solidFill>
                <a:latin typeface="Arial" charset="0"/>
              </a:rPr>
              <a:t>C</a:t>
            </a: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), thus may change at different temperatures</a:t>
            </a:r>
          </a:p>
          <a:p>
            <a:pPr lvl="1">
              <a:lnSpc>
                <a:spcPct val="90000"/>
              </a:lnSpc>
            </a:pP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what if the solution already has a color, like paint?</a:t>
            </a:r>
          </a:p>
          <a:p>
            <a:pPr lvl="1">
              <a:lnSpc>
                <a:spcPct val="90000"/>
              </a:lnSpc>
            </a:pP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 the ability of the human eye to distinguish colors is limited</a:t>
            </a:r>
          </a:p>
        </p:txBody>
      </p:sp>
    </p:spTree>
    <p:extLst>
      <p:ext uri="{BB962C8B-B14F-4D97-AF65-F5344CB8AC3E}">
        <p14:creationId xmlns:p14="http://schemas.microsoft.com/office/powerpoint/2010/main" val="16519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 build="p" bldLvl="5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charset="0"/>
              </a:rPr>
              <a:t>Acid-Base Indicators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8240713" cy="5108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600" dirty="0">
                <a:latin typeface="Arial" charset="0"/>
              </a:rPr>
              <a:t>A </a:t>
            </a:r>
            <a:r>
              <a:rPr lang="en-US" altLang="en-US" sz="3600" u="sng" dirty="0">
                <a:solidFill>
                  <a:schemeClr val="bg1"/>
                </a:solidFill>
                <a:latin typeface="Arial" charset="0"/>
              </a:rPr>
              <a:t>pH meter</a:t>
            </a: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 may give more definitive results</a:t>
            </a:r>
          </a:p>
          <a:p>
            <a:pPr lvl="1">
              <a:lnSpc>
                <a:spcPct val="90000"/>
              </a:lnSpc>
            </a:pP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some are </a:t>
            </a:r>
            <a:r>
              <a:rPr lang="en-US" altLang="en-US" sz="4000" b="1" dirty="0">
                <a:solidFill>
                  <a:schemeClr val="bg1"/>
                </a:solidFill>
                <a:latin typeface="Arial" charset="0"/>
              </a:rPr>
              <a:t>large</a:t>
            </a: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, others portable</a:t>
            </a:r>
          </a:p>
          <a:p>
            <a:pPr lvl="1">
              <a:lnSpc>
                <a:spcPct val="90000"/>
              </a:lnSpc>
            </a:pP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works by measuring the </a:t>
            </a:r>
            <a:r>
              <a:rPr lang="en-US" altLang="en-US" sz="3600" i="1" dirty="0">
                <a:solidFill>
                  <a:schemeClr val="bg1"/>
                </a:solidFill>
                <a:latin typeface="Arial" charset="0"/>
              </a:rPr>
              <a:t>voltage</a:t>
            </a: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 between two electrodes; typically accurate to within 0.01 pH unit of the true pH</a:t>
            </a:r>
          </a:p>
          <a:p>
            <a:pPr lvl="1">
              <a:lnSpc>
                <a:spcPct val="90000"/>
              </a:lnSpc>
            </a:pP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Instruments need to be </a:t>
            </a:r>
            <a:r>
              <a:rPr lang="en-US" altLang="en-US" sz="3600" i="1" dirty="0">
                <a:solidFill>
                  <a:schemeClr val="bg1"/>
                </a:solidFill>
                <a:latin typeface="Arial" charset="0"/>
              </a:rPr>
              <a:t>calibrated</a:t>
            </a:r>
          </a:p>
          <a:p>
            <a:pPr lvl="1">
              <a:lnSpc>
                <a:spcPct val="90000"/>
              </a:lnSpc>
            </a:pPr>
            <a:r>
              <a:rPr lang="en-US" altLang="en-US" sz="3600" dirty="0">
                <a:latin typeface="Arial" charset="0"/>
              </a:rPr>
              <a:t>Fig. 19.15, p.603</a:t>
            </a:r>
          </a:p>
        </p:txBody>
      </p:sp>
    </p:spTree>
    <p:extLst>
      <p:ext uri="{BB962C8B-B14F-4D97-AF65-F5344CB8AC3E}">
        <p14:creationId xmlns:p14="http://schemas.microsoft.com/office/powerpoint/2010/main" val="102672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 bldLvl="5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>
                <a:latin typeface="Arial" charset="0"/>
              </a:rPr>
              <a:t>Strength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7848600" cy="5160963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b="1" dirty="0">
                <a:latin typeface="Arial" charset="0"/>
              </a:rPr>
              <a:t>Acids and Bases are classified </a:t>
            </a:r>
            <a:r>
              <a:rPr lang="en-US" altLang="en-US" b="1" dirty="0" err="1">
                <a:latin typeface="Arial" charset="0"/>
              </a:rPr>
              <a:t>acording</a:t>
            </a:r>
            <a:r>
              <a:rPr lang="en-US" altLang="en-US" b="1" dirty="0">
                <a:latin typeface="Arial" charset="0"/>
              </a:rPr>
              <a:t> to the degree to which they ionize in water:</a:t>
            </a:r>
          </a:p>
          <a:p>
            <a:pPr lvl="1">
              <a:lnSpc>
                <a:spcPct val="90000"/>
              </a:lnSpc>
            </a:pPr>
            <a:r>
              <a:rPr lang="en-US" altLang="en-US" sz="4000" b="1" u="sng" dirty="0">
                <a:latin typeface="Arial" charset="0"/>
              </a:rPr>
              <a:t>Strong</a:t>
            </a:r>
            <a:r>
              <a:rPr lang="en-US" altLang="en-US" sz="4000" dirty="0">
                <a:latin typeface="Arial" charset="0"/>
              </a:rPr>
              <a:t> are </a:t>
            </a:r>
            <a:r>
              <a:rPr lang="en-US" altLang="en-US" sz="4000" i="1" u="sng" dirty="0">
                <a:latin typeface="Arial" charset="0"/>
              </a:rPr>
              <a:t>completely ionized</a:t>
            </a:r>
            <a:r>
              <a:rPr lang="en-US" altLang="en-US" sz="4000" dirty="0">
                <a:latin typeface="Arial" charset="0"/>
              </a:rPr>
              <a:t> in aqueous solution; this means they ionize 100 %</a:t>
            </a:r>
          </a:p>
          <a:p>
            <a:pPr lvl="1">
              <a:lnSpc>
                <a:spcPct val="90000"/>
              </a:lnSpc>
            </a:pPr>
            <a:r>
              <a:rPr lang="en-US" altLang="en-US" sz="4000" b="1" u="sng" dirty="0">
                <a:latin typeface="Arial" charset="0"/>
              </a:rPr>
              <a:t>Weak</a:t>
            </a:r>
            <a:r>
              <a:rPr lang="en-US" altLang="en-US" sz="4000" dirty="0">
                <a:latin typeface="Arial" charset="0"/>
              </a:rPr>
              <a:t> </a:t>
            </a:r>
            <a:r>
              <a:rPr lang="en-US" altLang="en-US" sz="4000" i="1" dirty="0">
                <a:latin typeface="Arial" charset="0"/>
              </a:rPr>
              <a:t>ionize only </a:t>
            </a:r>
            <a:r>
              <a:rPr lang="en-US" altLang="en-US" sz="4000" i="1" u="sng" dirty="0">
                <a:latin typeface="Arial" charset="0"/>
              </a:rPr>
              <a:t>slightly</a:t>
            </a:r>
            <a:r>
              <a:rPr lang="en-US" altLang="en-US" sz="4000" dirty="0">
                <a:latin typeface="Arial" charset="0"/>
              </a:rPr>
              <a:t> in aqueous solution</a:t>
            </a:r>
          </a:p>
          <a:p>
            <a:pPr>
              <a:lnSpc>
                <a:spcPct val="90000"/>
              </a:lnSpc>
            </a:pPr>
            <a:r>
              <a:rPr lang="en-US" altLang="en-US" sz="4000" b="1" i="1" dirty="0">
                <a:latin typeface="Arial" charset="0"/>
              </a:rPr>
              <a:t>Strength</a:t>
            </a:r>
            <a:r>
              <a:rPr lang="en-US" altLang="en-US" sz="4000" dirty="0">
                <a:latin typeface="Arial" charset="0"/>
              </a:rPr>
              <a:t> is very different from </a:t>
            </a:r>
            <a:r>
              <a:rPr lang="en-US" altLang="en-US" sz="4000" b="1" i="1" dirty="0">
                <a:latin typeface="Arial" charset="0"/>
              </a:rPr>
              <a:t>Concentration</a:t>
            </a:r>
            <a:endParaRPr lang="en-US" altLang="en-US" sz="40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20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>
                <a:latin typeface="Arial" charset="0"/>
              </a:rPr>
              <a:t>Strength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7924800" cy="51054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4000" dirty="0">
                <a:latin typeface="Arial" charset="0"/>
              </a:rPr>
              <a:t>Strong – means it forms </a:t>
            </a:r>
            <a:r>
              <a:rPr lang="en-US" altLang="en-US" sz="4000" b="1" i="1" dirty="0">
                <a:latin typeface="Arial" charset="0"/>
              </a:rPr>
              <a:t>many</a:t>
            </a:r>
            <a:r>
              <a:rPr lang="en-US" altLang="en-US" sz="4000" dirty="0">
                <a:latin typeface="Arial" charset="0"/>
              </a:rPr>
              <a:t> ions when dissolved (100 % ionization)</a:t>
            </a:r>
          </a:p>
          <a:p>
            <a:pPr>
              <a:lnSpc>
                <a:spcPct val="90000"/>
              </a:lnSpc>
            </a:pPr>
            <a:r>
              <a:rPr lang="en-US" altLang="en-US" sz="4000" dirty="0" smtClean="0">
                <a:latin typeface="Arial" charset="0"/>
              </a:rPr>
              <a:t>Ca(OH)</a:t>
            </a:r>
            <a:r>
              <a:rPr lang="en-US" altLang="en-US" sz="4000" b="1" baseline="-25000" dirty="0" smtClean="0">
                <a:latin typeface="Arial" charset="0"/>
              </a:rPr>
              <a:t>2</a:t>
            </a:r>
            <a:r>
              <a:rPr lang="en-US" altLang="en-US" sz="4000" dirty="0" smtClean="0">
                <a:latin typeface="Arial" charset="0"/>
              </a:rPr>
              <a:t> </a:t>
            </a:r>
            <a:r>
              <a:rPr lang="en-US" altLang="en-US" sz="4000" dirty="0">
                <a:latin typeface="Arial" charset="0"/>
              </a:rPr>
              <a:t>is a strong base- it falls completely apart (nearly 100% when dissolved). </a:t>
            </a:r>
          </a:p>
        </p:txBody>
      </p:sp>
    </p:spTree>
    <p:extLst>
      <p:ext uri="{BB962C8B-B14F-4D97-AF65-F5344CB8AC3E}">
        <p14:creationId xmlns:p14="http://schemas.microsoft.com/office/powerpoint/2010/main" val="328357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73100" y="550863"/>
            <a:ext cx="7848600" cy="1431925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Strong Acid Dissociation</a:t>
            </a:r>
            <a:br>
              <a:rPr lang="en-US" altLang="en-US">
                <a:latin typeface="Arial" charset="0"/>
              </a:rPr>
            </a:br>
            <a:r>
              <a:rPr lang="en-US" altLang="en-US">
                <a:latin typeface="Arial" charset="0"/>
              </a:rPr>
              <a:t>                          </a:t>
            </a:r>
            <a:r>
              <a:rPr lang="en-US" altLang="en-US" sz="3200">
                <a:latin typeface="Arial" charset="0"/>
              </a:rPr>
              <a:t>(makes 100 % ions)</a:t>
            </a:r>
            <a:endParaRPr lang="en-US" altLang="en-US">
              <a:latin typeface="Arial" charset="0"/>
            </a:endParaRPr>
          </a:p>
        </p:txBody>
      </p:sp>
      <p:pic>
        <p:nvPicPr>
          <p:cNvPr id="167939" name="Picture 3" descr="Strongaciddissociatio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147888"/>
            <a:ext cx="9144000" cy="3733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7940" name="Line 4"/>
          <p:cNvSpPr>
            <a:spLocks noChangeShapeType="1"/>
          </p:cNvSpPr>
          <p:nvPr/>
        </p:nvSpPr>
        <p:spPr bwMode="auto">
          <a:xfrm flipH="1">
            <a:off x="7010400" y="1974850"/>
            <a:ext cx="106363" cy="476250"/>
          </a:xfrm>
          <a:prstGeom prst="line">
            <a:avLst/>
          </a:prstGeom>
          <a:noFill/>
          <a:ln w="31750">
            <a:solidFill>
              <a:schemeClr val="bg2"/>
            </a:solidFill>
            <a:round/>
            <a:headEnd type="none" w="sm" len="sm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7941" name="Line 5"/>
          <p:cNvSpPr>
            <a:spLocks noChangeShapeType="1"/>
          </p:cNvSpPr>
          <p:nvPr/>
        </p:nvSpPr>
        <p:spPr bwMode="auto">
          <a:xfrm>
            <a:off x="7116763" y="1987550"/>
            <a:ext cx="939800" cy="582613"/>
          </a:xfrm>
          <a:prstGeom prst="line">
            <a:avLst/>
          </a:prstGeom>
          <a:noFill/>
          <a:ln w="31750">
            <a:solidFill>
              <a:schemeClr val="bg2"/>
            </a:solidFill>
            <a:round/>
            <a:headEnd type="none" w="sm" len="sm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7943" name="Line 7"/>
          <p:cNvSpPr>
            <a:spLocks noChangeShapeType="1"/>
          </p:cNvSpPr>
          <p:nvPr/>
        </p:nvSpPr>
        <p:spPr bwMode="auto">
          <a:xfrm flipH="1">
            <a:off x="3551238" y="1974850"/>
            <a:ext cx="3565525" cy="3471863"/>
          </a:xfrm>
          <a:prstGeom prst="line">
            <a:avLst/>
          </a:prstGeom>
          <a:noFill/>
          <a:ln w="31750">
            <a:solidFill>
              <a:schemeClr val="bg2"/>
            </a:solidFill>
            <a:round/>
            <a:headEnd type="none" w="sm" len="sm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35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31825" y="619125"/>
            <a:ext cx="7772400" cy="1431925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latin typeface="Arial" charset="0"/>
              </a:rPr>
              <a:t>Weak Acid Dissociation</a:t>
            </a:r>
            <a:br>
              <a:rPr lang="en-US" altLang="en-US" dirty="0">
                <a:latin typeface="Arial" charset="0"/>
              </a:rPr>
            </a:br>
            <a:r>
              <a:rPr lang="en-US" altLang="en-US" dirty="0">
                <a:latin typeface="Arial" charset="0"/>
              </a:rPr>
              <a:t>			</a:t>
            </a:r>
            <a:r>
              <a:rPr lang="en-US" altLang="en-US" sz="3200" dirty="0" smtClean="0">
                <a:latin typeface="Arial" charset="0"/>
              </a:rPr>
              <a:t>(</a:t>
            </a:r>
            <a:r>
              <a:rPr lang="en-US" altLang="en-US" sz="3200" dirty="0">
                <a:latin typeface="Arial" charset="0"/>
              </a:rPr>
              <a:t>only partially ionizes)</a:t>
            </a:r>
            <a:endParaRPr lang="en-US" altLang="en-US" dirty="0">
              <a:latin typeface="Arial" charset="0"/>
            </a:endParaRPr>
          </a:p>
        </p:txBody>
      </p:sp>
      <p:pic>
        <p:nvPicPr>
          <p:cNvPr id="168963" name="Picture 3" descr="vweakacidsdissociation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133600"/>
            <a:ext cx="9144000" cy="37115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8965" name="Line 5"/>
          <p:cNvSpPr>
            <a:spLocks noChangeShapeType="1"/>
          </p:cNvSpPr>
          <p:nvPr/>
        </p:nvSpPr>
        <p:spPr bwMode="auto">
          <a:xfrm>
            <a:off x="6851650" y="2027238"/>
            <a:ext cx="0" cy="2544762"/>
          </a:xfrm>
          <a:prstGeom prst="line">
            <a:avLst/>
          </a:prstGeom>
          <a:noFill/>
          <a:ln w="31750">
            <a:solidFill>
              <a:schemeClr val="bg2"/>
            </a:solidFill>
            <a:round/>
            <a:headEnd type="none" w="sm" len="sm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8966" name="Line 6"/>
          <p:cNvSpPr>
            <a:spLocks noChangeShapeType="1"/>
          </p:cNvSpPr>
          <p:nvPr/>
        </p:nvSpPr>
        <p:spPr bwMode="auto">
          <a:xfrm>
            <a:off x="6851650" y="2041525"/>
            <a:ext cx="1139825" cy="2517775"/>
          </a:xfrm>
          <a:prstGeom prst="line">
            <a:avLst/>
          </a:prstGeom>
          <a:noFill/>
          <a:ln w="31750">
            <a:solidFill>
              <a:schemeClr val="bg2"/>
            </a:solidFill>
            <a:round/>
            <a:headEnd type="none" w="sm" len="sm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8967" name="Line 7"/>
          <p:cNvSpPr>
            <a:spLocks noChangeShapeType="1"/>
          </p:cNvSpPr>
          <p:nvPr/>
        </p:nvSpPr>
        <p:spPr bwMode="auto">
          <a:xfrm flipH="1">
            <a:off x="3578225" y="2041525"/>
            <a:ext cx="3273425" cy="3392488"/>
          </a:xfrm>
          <a:prstGeom prst="line">
            <a:avLst/>
          </a:prstGeom>
          <a:noFill/>
          <a:ln w="31750">
            <a:solidFill>
              <a:schemeClr val="bg2"/>
            </a:solidFill>
            <a:round/>
            <a:headEnd type="none" w="sm" len="sm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2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>
                <a:latin typeface="Arial" charset="0"/>
              </a:rPr>
              <a:t>Measuring strength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309688"/>
            <a:ext cx="8077200" cy="5014912"/>
          </a:xfrm>
          <a:noFill/>
          <a:ln/>
        </p:spPr>
        <p:txBody>
          <a:bodyPr>
            <a:normAutofit/>
          </a:bodyPr>
          <a:lstStyle/>
          <a:p>
            <a:r>
              <a:rPr lang="en-US" altLang="en-US" sz="2800" b="1" dirty="0">
                <a:latin typeface="Arial" charset="0"/>
              </a:rPr>
              <a:t>Ionization is reversible:</a:t>
            </a:r>
          </a:p>
          <a:p>
            <a:pPr>
              <a:buFont typeface="Monotype Sorts" pitchFamily="2" charset="2"/>
              <a:buNone/>
            </a:pPr>
            <a:r>
              <a:rPr lang="en-US" altLang="en-US" sz="2800" b="1" dirty="0">
                <a:latin typeface="Arial" charset="0"/>
              </a:rPr>
              <a:t>			HA + H</a:t>
            </a:r>
            <a:r>
              <a:rPr lang="en-US" altLang="en-US" sz="2800" b="1" baseline="-25000" dirty="0">
                <a:latin typeface="Arial" charset="0"/>
              </a:rPr>
              <a:t>2</a:t>
            </a:r>
            <a:r>
              <a:rPr lang="en-US" altLang="en-US" sz="2800" b="1" dirty="0">
                <a:latin typeface="Arial" charset="0"/>
              </a:rPr>
              <a:t>O </a:t>
            </a:r>
            <a:r>
              <a:rPr lang="en-US" altLang="en-US" sz="2800" b="1" dirty="0">
                <a:latin typeface="Arial" charset="0"/>
                <a:cs typeface="Arial" charset="0"/>
              </a:rPr>
              <a:t>↔</a:t>
            </a:r>
            <a:r>
              <a:rPr lang="en-US" altLang="en-US" sz="2800" b="1" dirty="0">
                <a:latin typeface="Arial" charset="0"/>
              </a:rPr>
              <a:t> </a:t>
            </a:r>
            <a:r>
              <a:rPr lang="en-US" altLang="en-US" sz="2800" b="1" dirty="0" smtClean="0">
                <a:latin typeface="Arial" charset="0"/>
              </a:rPr>
              <a:t>H</a:t>
            </a:r>
            <a:r>
              <a:rPr lang="en-US" altLang="en-US" sz="2800" b="1" baseline="-25000" dirty="0" smtClean="0">
                <a:latin typeface="Arial" charset="0"/>
              </a:rPr>
              <a:t>3</a:t>
            </a:r>
            <a:r>
              <a:rPr lang="en-US" altLang="en-US" sz="2800" b="1" dirty="0" smtClean="0">
                <a:latin typeface="Arial" charset="0"/>
              </a:rPr>
              <a:t>O</a:t>
            </a:r>
            <a:r>
              <a:rPr lang="en-US" altLang="en-US" sz="2800" b="1" baseline="30000" dirty="0" smtClean="0">
                <a:latin typeface="Arial" charset="0"/>
              </a:rPr>
              <a:t>+</a:t>
            </a:r>
            <a:r>
              <a:rPr lang="en-US" altLang="en-US" sz="2800" b="1" dirty="0" smtClean="0">
                <a:latin typeface="Arial" charset="0"/>
              </a:rPr>
              <a:t> </a:t>
            </a:r>
            <a:r>
              <a:rPr lang="en-US" altLang="en-US" sz="2800" b="1" dirty="0">
                <a:latin typeface="Arial" charset="0"/>
              </a:rPr>
              <a:t>+ A</a:t>
            </a:r>
            <a:r>
              <a:rPr lang="en-US" altLang="en-US" sz="2800" b="1" baseline="30000" dirty="0">
                <a:latin typeface="Arial" charset="0"/>
              </a:rPr>
              <a:t>- </a:t>
            </a:r>
          </a:p>
          <a:p>
            <a:r>
              <a:rPr lang="en-US" altLang="en-US" sz="2800" b="1" dirty="0">
                <a:latin typeface="Arial" charset="0"/>
              </a:rPr>
              <a:t>This makes an equilibrium</a:t>
            </a:r>
          </a:p>
          <a:p>
            <a:r>
              <a:rPr lang="en-US" altLang="en-US" sz="2800" b="1" dirty="0">
                <a:latin typeface="Arial" charset="0"/>
              </a:rPr>
              <a:t>Acid dissociation constant = </a:t>
            </a:r>
            <a:r>
              <a:rPr lang="en-US" altLang="en-US" sz="2800" b="1" dirty="0" err="1">
                <a:latin typeface="Arial" charset="0"/>
              </a:rPr>
              <a:t>K</a:t>
            </a:r>
            <a:r>
              <a:rPr lang="en-US" altLang="en-US" sz="2800" b="1" baseline="-25000" dirty="0" err="1">
                <a:latin typeface="Arial" charset="0"/>
              </a:rPr>
              <a:t>a</a:t>
            </a:r>
            <a:endParaRPr lang="en-US" altLang="en-US" sz="2800" b="1" dirty="0">
              <a:latin typeface="Arial" charset="0"/>
            </a:endParaRPr>
          </a:p>
          <a:p>
            <a:r>
              <a:rPr lang="en-US" altLang="en-US" sz="2800" b="1" dirty="0" err="1">
                <a:latin typeface="Arial" charset="0"/>
              </a:rPr>
              <a:t>K</a:t>
            </a:r>
            <a:r>
              <a:rPr lang="en-US" altLang="en-US" sz="2800" b="1" baseline="-25000" dirty="0" err="1">
                <a:latin typeface="Arial" charset="0"/>
              </a:rPr>
              <a:t>a</a:t>
            </a:r>
            <a:r>
              <a:rPr lang="en-US" altLang="en-US" sz="2800" b="1" dirty="0">
                <a:latin typeface="Arial" charset="0"/>
              </a:rPr>
              <a:t> =   [</a:t>
            </a:r>
            <a:r>
              <a:rPr lang="en-US" altLang="en-US" sz="2800" b="1" dirty="0" smtClean="0">
                <a:latin typeface="Arial" charset="0"/>
              </a:rPr>
              <a:t>H</a:t>
            </a:r>
            <a:r>
              <a:rPr lang="en-US" altLang="en-US" sz="2800" b="1" baseline="-25000" dirty="0" smtClean="0">
                <a:latin typeface="Arial" charset="0"/>
              </a:rPr>
              <a:t>3</a:t>
            </a:r>
            <a:r>
              <a:rPr lang="en-US" altLang="en-US" sz="2800" b="1" dirty="0" smtClean="0">
                <a:latin typeface="Arial" charset="0"/>
              </a:rPr>
              <a:t>O</a:t>
            </a:r>
            <a:r>
              <a:rPr lang="en-US" altLang="en-US" sz="2800" b="1" baseline="30000" dirty="0" smtClean="0">
                <a:latin typeface="Arial" charset="0"/>
              </a:rPr>
              <a:t>+</a:t>
            </a:r>
            <a:r>
              <a:rPr lang="en-US" altLang="en-US" sz="2800" b="1" dirty="0" smtClean="0">
                <a:latin typeface="Arial" charset="0"/>
              </a:rPr>
              <a:t> </a:t>
            </a:r>
            <a:r>
              <a:rPr lang="en-US" altLang="en-US" sz="2800" b="1" dirty="0">
                <a:latin typeface="Arial" charset="0"/>
              </a:rPr>
              <a:t>][A</a:t>
            </a:r>
            <a:r>
              <a:rPr lang="en-US" altLang="en-US" sz="2800" b="1" baseline="30000" dirty="0">
                <a:latin typeface="Arial" charset="0"/>
              </a:rPr>
              <a:t>- </a:t>
            </a:r>
            <a:r>
              <a:rPr lang="en-US" altLang="en-US" sz="2800" b="1" dirty="0">
                <a:latin typeface="Arial" charset="0"/>
              </a:rPr>
              <a:t>]                                        		</a:t>
            </a:r>
            <a:r>
              <a:rPr lang="en-US" altLang="en-US" sz="2800" b="1" dirty="0" smtClean="0">
                <a:latin typeface="Arial" charset="0"/>
              </a:rPr>
              <a:t>	[</a:t>
            </a:r>
            <a:r>
              <a:rPr lang="en-US" altLang="en-US" sz="2800" b="1" dirty="0">
                <a:latin typeface="Arial" charset="0"/>
              </a:rPr>
              <a:t>HA]	</a:t>
            </a:r>
          </a:p>
          <a:p>
            <a:r>
              <a:rPr lang="en-US" altLang="en-US" sz="2800" b="1" dirty="0">
                <a:latin typeface="Arial" charset="0"/>
              </a:rPr>
              <a:t>Stronger acid = more products (ions), thus a larger </a:t>
            </a:r>
            <a:r>
              <a:rPr lang="en-US" altLang="en-US" sz="2800" b="1" dirty="0" err="1" smtClean="0">
                <a:latin typeface="Arial" charset="0"/>
              </a:rPr>
              <a:t>K</a:t>
            </a:r>
            <a:r>
              <a:rPr lang="en-US" altLang="en-US" sz="2800" b="1" baseline="-25000" dirty="0" err="1" smtClean="0">
                <a:latin typeface="Arial" charset="0"/>
              </a:rPr>
              <a:t>a</a:t>
            </a:r>
            <a:endParaRPr lang="en-US" altLang="en-US" sz="2800" b="1" dirty="0">
              <a:latin typeface="Arial" charset="0"/>
            </a:endParaRPr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>
            <a:off x="1752600" y="3886200"/>
            <a:ext cx="1981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6364287" y="1524000"/>
            <a:ext cx="27051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>
                <a:latin typeface="Arial" charset="0"/>
              </a:rPr>
              <a:t>(Note that the arrow goes both directions.)</a:t>
            </a:r>
          </a:p>
        </p:txBody>
      </p:sp>
    </p:spTree>
    <p:extLst>
      <p:ext uri="{BB962C8B-B14F-4D97-AF65-F5344CB8AC3E}">
        <p14:creationId xmlns:p14="http://schemas.microsoft.com/office/powerpoint/2010/main" val="20922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 autoUpdateAnimBg="0"/>
      <p:bldP spid="348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1143000"/>
          </a:xfrm>
          <a:ln w="57150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b="1">
                <a:solidFill>
                  <a:srgbClr val="FCFEB9"/>
                </a:solidFill>
                <a:latin typeface="Arial" charset="0"/>
              </a:rPr>
              <a:t>Some Properties of Bases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382000" cy="4800600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  <a:buClr>
                <a:schemeClr val="accent2"/>
              </a:buClr>
              <a:buFont typeface="Wingdings" pitchFamily="2" charset="2"/>
              <a:buChar char="þ"/>
            </a:pPr>
            <a:r>
              <a:rPr lang="en-US" altLang="en-US" sz="2500" b="1" dirty="0" smtClean="0">
                <a:solidFill>
                  <a:schemeClr val="bg1"/>
                </a:solidFill>
              </a:rPr>
              <a:t>Taste </a:t>
            </a:r>
            <a:r>
              <a:rPr lang="en-US" altLang="en-US" sz="2500" b="1" dirty="0">
                <a:solidFill>
                  <a:schemeClr val="bg1"/>
                </a:solidFill>
              </a:rPr>
              <a:t>bitter, chalky</a:t>
            </a:r>
          </a:p>
          <a:p>
            <a:pPr>
              <a:lnSpc>
                <a:spcPct val="160000"/>
              </a:lnSpc>
              <a:buClr>
                <a:schemeClr val="accent2"/>
              </a:buClr>
              <a:buFont typeface="Wingdings" pitchFamily="2" charset="2"/>
              <a:buChar char="þ"/>
            </a:pPr>
            <a:r>
              <a:rPr lang="en-US" altLang="en-US" sz="2500" b="1" dirty="0">
                <a:solidFill>
                  <a:schemeClr val="bg1"/>
                </a:solidFill>
              </a:rPr>
              <a:t>Are electrolytes</a:t>
            </a:r>
          </a:p>
          <a:p>
            <a:pPr>
              <a:lnSpc>
                <a:spcPct val="160000"/>
              </a:lnSpc>
              <a:buClr>
                <a:schemeClr val="accent2"/>
              </a:buClr>
              <a:buFont typeface="Wingdings" pitchFamily="2" charset="2"/>
              <a:buChar char="þ"/>
            </a:pPr>
            <a:r>
              <a:rPr lang="en-US" altLang="en-US" sz="2500" b="1" dirty="0">
                <a:solidFill>
                  <a:schemeClr val="bg1"/>
                </a:solidFill>
              </a:rPr>
              <a:t>Feel soapy, slippery</a:t>
            </a:r>
          </a:p>
          <a:p>
            <a:pPr>
              <a:lnSpc>
                <a:spcPct val="160000"/>
              </a:lnSpc>
              <a:buClr>
                <a:schemeClr val="accent2"/>
              </a:buClr>
              <a:buFont typeface="Wingdings" pitchFamily="2" charset="2"/>
              <a:buChar char="þ"/>
            </a:pPr>
            <a:r>
              <a:rPr lang="en-US" altLang="en-US" sz="2500" b="1" dirty="0">
                <a:solidFill>
                  <a:schemeClr val="bg1"/>
                </a:solidFill>
              </a:rPr>
              <a:t>React with acids to form salts and water</a:t>
            </a:r>
          </a:p>
          <a:p>
            <a:pPr>
              <a:lnSpc>
                <a:spcPct val="160000"/>
              </a:lnSpc>
              <a:buClr>
                <a:schemeClr val="accent2"/>
              </a:buClr>
              <a:buFont typeface="Wingdings" pitchFamily="2" charset="2"/>
              <a:buChar char="þ"/>
            </a:pPr>
            <a:r>
              <a:rPr lang="en-US" altLang="en-US" sz="2500" b="1" dirty="0">
                <a:solidFill>
                  <a:schemeClr val="bg1"/>
                </a:solidFill>
              </a:rPr>
              <a:t>pH greater than 7</a:t>
            </a:r>
          </a:p>
          <a:p>
            <a:pPr>
              <a:lnSpc>
                <a:spcPct val="160000"/>
              </a:lnSpc>
              <a:buClr>
                <a:schemeClr val="accent2"/>
              </a:buClr>
              <a:buFont typeface="Wingdings" pitchFamily="2" charset="2"/>
              <a:buChar char="þ"/>
            </a:pPr>
            <a:r>
              <a:rPr lang="en-US" altLang="en-US" sz="2500" b="1" dirty="0">
                <a:solidFill>
                  <a:schemeClr val="bg1"/>
                </a:solidFill>
              </a:rPr>
              <a:t>Turns red litmus paper to blue     “</a:t>
            </a:r>
            <a:r>
              <a:rPr lang="en-US" altLang="en-US" sz="2500" b="1" dirty="0">
                <a:solidFill>
                  <a:srgbClr val="00279F"/>
                </a:solidFill>
              </a:rPr>
              <a:t>B</a:t>
            </a:r>
            <a:r>
              <a:rPr lang="en-US" altLang="en-US" sz="2500" b="1" dirty="0">
                <a:solidFill>
                  <a:schemeClr val="bg1"/>
                </a:solidFill>
              </a:rPr>
              <a:t>asic </a:t>
            </a:r>
            <a:r>
              <a:rPr lang="en-US" altLang="en-US" sz="2500" b="1" dirty="0">
                <a:solidFill>
                  <a:srgbClr val="00279F"/>
                </a:solidFill>
              </a:rPr>
              <a:t>B</a:t>
            </a:r>
            <a:r>
              <a:rPr lang="en-US" altLang="en-US" sz="2500" b="1" dirty="0">
                <a:solidFill>
                  <a:schemeClr val="bg1"/>
                </a:solidFill>
              </a:rPr>
              <a:t>lue”</a:t>
            </a:r>
          </a:p>
          <a:p>
            <a:pPr algn="ctr">
              <a:buClr>
                <a:schemeClr val="accent2"/>
              </a:buClr>
              <a:buFontTx/>
              <a:buNone/>
            </a:pPr>
            <a:endParaRPr lang="en-US" altLang="en-US" sz="2500" dirty="0">
              <a:solidFill>
                <a:schemeClr val="bg1"/>
              </a:solidFill>
            </a:endParaRPr>
          </a:p>
        </p:txBody>
      </p:sp>
      <p:graphicFrame>
        <p:nvGraphicFramePr>
          <p:cNvPr id="481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012980"/>
              </p:ext>
            </p:extLst>
          </p:nvPr>
        </p:nvGraphicFramePr>
        <p:xfrm>
          <a:off x="7010400" y="2057400"/>
          <a:ext cx="99695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Clip" r:id="rId3" imgW="997200" imgH="2286360" progId="MS_ClipArt_Gallery.2">
                  <p:embed/>
                </p:oleObj>
              </mc:Choice>
              <mc:Fallback>
                <p:oleObj name="Clip" r:id="rId3" imgW="997200" imgH="228636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2057400"/>
                        <a:ext cx="99695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660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>
                <a:latin typeface="Arial" charset="0"/>
              </a:rPr>
              <a:t>What about bases?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63663"/>
            <a:ext cx="7985125" cy="4960937"/>
          </a:xfrm>
          <a:noFill/>
          <a:ln/>
        </p:spPr>
        <p:txBody>
          <a:bodyPr/>
          <a:lstStyle/>
          <a:p>
            <a:r>
              <a:rPr lang="en-US" altLang="en-US" sz="3200" b="1" dirty="0">
                <a:latin typeface="Arial" charset="0"/>
              </a:rPr>
              <a:t>Strong bases dissociate completely.</a:t>
            </a:r>
          </a:p>
          <a:p>
            <a:r>
              <a:rPr lang="en-US" altLang="en-US" sz="3200" b="1" dirty="0">
                <a:latin typeface="Arial" charset="0"/>
              </a:rPr>
              <a:t>MOH + H</a:t>
            </a:r>
            <a:r>
              <a:rPr lang="en-US" altLang="en-US" sz="3200" b="1" baseline="-25000" dirty="0">
                <a:latin typeface="Arial" charset="0"/>
              </a:rPr>
              <a:t>2</a:t>
            </a:r>
            <a:r>
              <a:rPr lang="en-US" altLang="en-US" sz="3200" b="1" dirty="0">
                <a:latin typeface="Arial" charset="0"/>
              </a:rPr>
              <a:t>O </a:t>
            </a:r>
            <a:r>
              <a:rPr lang="en-US" altLang="en-US" sz="3200" b="1" dirty="0">
                <a:latin typeface="Arial" charset="0"/>
                <a:cs typeface="Arial" charset="0"/>
              </a:rPr>
              <a:t>↔</a:t>
            </a:r>
            <a:r>
              <a:rPr lang="en-US" altLang="en-US" sz="3200" b="1" dirty="0">
                <a:latin typeface="Arial" charset="0"/>
              </a:rPr>
              <a:t> M</a:t>
            </a:r>
            <a:r>
              <a:rPr lang="en-US" altLang="en-US" sz="3200" b="1" baseline="30000" dirty="0">
                <a:latin typeface="Arial" charset="0"/>
              </a:rPr>
              <a:t>+</a:t>
            </a:r>
            <a:r>
              <a:rPr lang="en-US" altLang="en-US" sz="3200" b="1" dirty="0">
                <a:latin typeface="Arial" charset="0"/>
              </a:rPr>
              <a:t> + OH</a:t>
            </a:r>
            <a:r>
              <a:rPr lang="en-US" altLang="en-US" sz="3200" b="1" baseline="30000" dirty="0">
                <a:latin typeface="Arial" charset="0"/>
              </a:rPr>
              <a:t>-</a:t>
            </a:r>
            <a:r>
              <a:rPr lang="en-US" altLang="en-US" sz="3200" b="1" dirty="0">
                <a:latin typeface="Arial" charset="0"/>
              </a:rPr>
              <a:t>   (M = a metal)</a:t>
            </a:r>
          </a:p>
          <a:p>
            <a:r>
              <a:rPr lang="en-US" altLang="en-US" sz="3200" b="1" dirty="0">
                <a:latin typeface="Arial" charset="0"/>
              </a:rPr>
              <a:t>Base dissociation constant = K</a:t>
            </a:r>
            <a:r>
              <a:rPr lang="en-US" altLang="en-US" sz="3200" b="1" baseline="-25000" dirty="0">
                <a:latin typeface="Arial" charset="0"/>
              </a:rPr>
              <a:t>b</a:t>
            </a:r>
            <a:endParaRPr lang="en-US" altLang="en-US" sz="3200" b="1" dirty="0">
              <a:latin typeface="Arial" charset="0"/>
            </a:endParaRPr>
          </a:p>
          <a:p>
            <a:r>
              <a:rPr lang="en-US" altLang="en-US" sz="3200" b="1" dirty="0">
                <a:latin typeface="Arial" charset="0"/>
              </a:rPr>
              <a:t>K</a:t>
            </a:r>
            <a:r>
              <a:rPr lang="en-US" altLang="en-US" sz="3200" b="1" baseline="-25000" dirty="0">
                <a:latin typeface="Arial" charset="0"/>
              </a:rPr>
              <a:t>b</a:t>
            </a:r>
            <a:r>
              <a:rPr lang="en-US" altLang="en-US" sz="3200" b="1" dirty="0">
                <a:latin typeface="Arial" charset="0"/>
              </a:rPr>
              <a:t> =     [M</a:t>
            </a:r>
            <a:r>
              <a:rPr lang="en-US" altLang="en-US" sz="3200" b="1" baseline="30000" dirty="0">
                <a:latin typeface="Arial" charset="0"/>
              </a:rPr>
              <a:t>+</a:t>
            </a:r>
            <a:r>
              <a:rPr lang="en-US" altLang="en-US" sz="3200" b="1" dirty="0">
                <a:latin typeface="Arial" charset="0"/>
              </a:rPr>
              <a:t> ][OH</a:t>
            </a:r>
            <a:r>
              <a:rPr lang="en-US" altLang="en-US" sz="3200" b="1" baseline="30000" dirty="0">
                <a:latin typeface="Arial" charset="0"/>
              </a:rPr>
              <a:t>-</a:t>
            </a:r>
            <a:r>
              <a:rPr lang="en-US" altLang="en-US" sz="3200" b="1" dirty="0">
                <a:latin typeface="Arial" charset="0"/>
              </a:rPr>
              <a:t>]							  [MOH]</a:t>
            </a:r>
          </a:p>
          <a:p>
            <a:r>
              <a:rPr lang="en-US" altLang="en-US" sz="3200" b="1" dirty="0">
                <a:latin typeface="Arial" charset="0"/>
              </a:rPr>
              <a:t>Stronger base = </a:t>
            </a:r>
            <a:r>
              <a:rPr lang="en-US" altLang="en-US" sz="3600" dirty="0">
                <a:latin typeface="Arial" charset="0"/>
              </a:rPr>
              <a:t>more dissociated ions are produced, thus a larger K</a:t>
            </a:r>
            <a:r>
              <a:rPr lang="en-US" altLang="en-US" sz="3600" baseline="-25000" dirty="0">
                <a:latin typeface="Arial" charset="0"/>
              </a:rPr>
              <a:t>b.</a:t>
            </a:r>
            <a:r>
              <a:rPr lang="en-US" altLang="en-US" sz="3600" dirty="0">
                <a:latin typeface="Arial" charset="0"/>
              </a:rPr>
              <a:t> </a:t>
            </a:r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2286000" y="3657600"/>
            <a:ext cx="2286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14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 autoUpdateAnimBg="0"/>
      <p:bldP spid="3687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charset="0"/>
              </a:rPr>
              <a:t>Strength vs. Concentration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143000"/>
            <a:ext cx="8040687" cy="5029200"/>
          </a:xfrm>
        </p:spPr>
        <p:txBody>
          <a:bodyPr/>
          <a:lstStyle/>
          <a:p>
            <a:r>
              <a:rPr lang="en-US" altLang="en-US" sz="3400" dirty="0">
                <a:latin typeface="Arial" charset="0"/>
              </a:rPr>
              <a:t>The words </a:t>
            </a:r>
            <a:r>
              <a:rPr lang="en-US" altLang="en-US" sz="3400" i="1" u="sng" dirty="0">
                <a:latin typeface="Arial" charset="0"/>
              </a:rPr>
              <a:t>concentrated</a:t>
            </a:r>
            <a:r>
              <a:rPr lang="en-US" altLang="en-US" sz="3400" dirty="0">
                <a:latin typeface="Arial" charset="0"/>
              </a:rPr>
              <a:t> and </a:t>
            </a:r>
            <a:r>
              <a:rPr lang="en-US" altLang="en-US" sz="3400" i="1" u="sng" dirty="0">
                <a:latin typeface="Arial" charset="0"/>
              </a:rPr>
              <a:t>dilute</a:t>
            </a:r>
            <a:r>
              <a:rPr lang="en-US" altLang="en-US" sz="3400" dirty="0">
                <a:latin typeface="Arial" charset="0"/>
              </a:rPr>
              <a:t> tell how much of an acid or base is dissolved in solution - refers to the number of moles of acid or base in a given volume</a:t>
            </a:r>
          </a:p>
          <a:p>
            <a:r>
              <a:rPr lang="en-US" altLang="en-US" sz="3400" dirty="0">
                <a:latin typeface="Arial" charset="0"/>
              </a:rPr>
              <a:t>The words </a:t>
            </a:r>
            <a:r>
              <a:rPr lang="en-US" altLang="en-US" sz="3400" i="1" u="sng" dirty="0">
                <a:latin typeface="Arial" charset="0"/>
              </a:rPr>
              <a:t>strong</a:t>
            </a:r>
            <a:r>
              <a:rPr lang="en-US" altLang="en-US" sz="3400" dirty="0">
                <a:latin typeface="Arial" charset="0"/>
              </a:rPr>
              <a:t> and </a:t>
            </a:r>
            <a:r>
              <a:rPr lang="en-US" altLang="en-US" sz="3400" i="1" u="sng" dirty="0">
                <a:latin typeface="Arial" charset="0"/>
              </a:rPr>
              <a:t>weak</a:t>
            </a:r>
            <a:r>
              <a:rPr lang="en-US" altLang="en-US" sz="3400" dirty="0">
                <a:latin typeface="Arial" charset="0"/>
              </a:rPr>
              <a:t> refer to the extent of ionization of an acid or base</a:t>
            </a:r>
          </a:p>
          <a:p>
            <a:r>
              <a:rPr lang="en-US" altLang="en-US" sz="3400" dirty="0">
                <a:latin typeface="Arial" charset="0"/>
              </a:rPr>
              <a:t>Is a </a:t>
            </a:r>
            <a:r>
              <a:rPr lang="en-US" altLang="en-US" sz="3400" i="1" dirty="0">
                <a:latin typeface="Arial" charset="0"/>
              </a:rPr>
              <a:t>concentrated, weak</a:t>
            </a:r>
            <a:r>
              <a:rPr lang="en-US" altLang="en-US" sz="3400" dirty="0">
                <a:latin typeface="Arial" charset="0"/>
              </a:rPr>
              <a:t> acid possible?</a:t>
            </a:r>
          </a:p>
          <a:p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03063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0.1000 M </a:t>
            </a:r>
            <a:r>
              <a:rPr lang="en-US" sz="2800" b="1" dirty="0" err="1" smtClean="0"/>
              <a:t>ethanoic</a:t>
            </a:r>
            <a:r>
              <a:rPr lang="en-US" sz="2800" b="1" dirty="0" smtClean="0"/>
              <a:t> acid is dissolved into water. From the pH measurement the [H</a:t>
            </a:r>
            <a:r>
              <a:rPr lang="en-US" sz="2800" b="1" baseline="-25000" dirty="0" smtClean="0"/>
              <a:t>3</a:t>
            </a:r>
            <a:r>
              <a:rPr lang="en-US" sz="2800" b="1" dirty="0" smtClean="0"/>
              <a:t>O</a:t>
            </a:r>
            <a:r>
              <a:rPr lang="en-US" sz="2800" b="1" baseline="30000" dirty="0" smtClean="0"/>
              <a:t>+</a:t>
            </a:r>
            <a:r>
              <a:rPr lang="en-US" sz="2800" b="1" dirty="0" smtClean="0"/>
              <a:t>] = 1.34 x 10</a:t>
            </a:r>
            <a:r>
              <a:rPr lang="en-US" sz="2800" b="1" baseline="30000" dirty="0" smtClean="0"/>
              <a:t>-3</a:t>
            </a:r>
            <a:r>
              <a:rPr lang="en-US" sz="2800" b="1" dirty="0" smtClean="0"/>
              <a:t> M. What is the acid dissociation constant, </a:t>
            </a:r>
            <a:r>
              <a:rPr lang="en-US" sz="2800" b="1" dirty="0" err="1" smtClean="0"/>
              <a:t>K</a:t>
            </a:r>
            <a:r>
              <a:rPr lang="en-US" sz="2800" b="1" baseline="-25000" dirty="0" err="1" smtClean="0"/>
              <a:t>a</a:t>
            </a:r>
            <a:r>
              <a:rPr lang="en-US" sz="2800" b="1" dirty="0" smtClean="0"/>
              <a:t>, for </a:t>
            </a:r>
            <a:r>
              <a:rPr lang="en-US" sz="2800" b="1" dirty="0" err="1" smtClean="0"/>
              <a:t>ethanoic</a:t>
            </a:r>
            <a:r>
              <a:rPr lang="en-US" sz="2800" b="1" dirty="0" smtClean="0"/>
              <a:t> acid?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3943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 smtClean="0"/>
              <a:t>0.5000 </a:t>
            </a:r>
            <a:r>
              <a:rPr lang="en-US" sz="3200" b="1" dirty="0"/>
              <a:t>M </a:t>
            </a:r>
            <a:r>
              <a:rPr lang="en-US" sz="3200" b="1" dirty="0" smtClean="0"/>
              <a:t>citric </a:t>
            </a:r>
            <a:r>
              <a:rPr lang="en-US" sz="3200" b="1" dirty="0"/>
              <a:t>acid is dissolved into water. From the pH measurement the [H</a:t>
            </a:r>
            <a:r>
              <a:rPr lang="en-US" sz="3200" b="1" baseline="-25000" dirty="0"/>
              <a:t>3</a:t>
            </a:r>
            <a:r>
              <a:rPr lang="en-US" sz="3200" b="1" dirty="0"/>
              <a:t>O</a:t>
            </a:r>
            <a:r>
              <a:rPr lang="en-US" sz="3200" b="1" baseline="30000" dirty="0"/>
              <a:t>+</a:t>
            </a:r>
            <a:r>
              <a:rPr lang="en-US" sz="3200" b="1" dirty="0"/>
              <a:t>] = </a:t>
            </a:r>
            <a:r>
              <a:rPr lang="en-US" sz="3200" b="1" dirty="0" smtClean="0"/>
              <a:t>8.34 </a:t>
            </a:r>
            <a:r>
              <a:rPr lang="en-US" sz="3200" b="1" dirty="0"/>
              <a:t>x </a:t>
            </a:r>
            <a:r>
              <a:rPr lang="en-US" sz="3200" b="1" dirty="0" smtClean="0"/>
              <a:t>10</a:t>
            </a:r>
            <a:r>
              <a:rPr lang="en-US" sz="3200" b="1" baseline="30000" dirty="0" smtClean="0"/>
              <a:t>-3</a:t>
            </a:r>
            <a:r>
              <a:rPr lang="en-US" sz="3200" b="1" dirty="0" smtClean="0"/>
              <a:t> </a:t>
            </a:r>
            <a:r>
              <a:rPr lang="en-US" sz="3200" b="1" dirty="0"/>
              <a:t>M. What is the acid dissociation constant, </a:t>
            </a:r>
            <a:r>
              <a:rPr lang="en-US" sz="3200" b="1" dirty="0" err="1"/>
              <a:t>K</a:t>
            </a:r>
            <a:r>
              <a:rPr lang="en-US" sz="3200" b="1" baseline="-25000" dirty="0" err="1"/>
              <a:t>a</a:t>
            </a:r>
            <a:r>
              <a:rPr lang="en-US" sz="3200" b="1" dirty="0"/>
              <a:t>, for </a:t>
            </a:r>
            <a:r>
              <a:rPr lang="en-US" sz="3200" b="1" dirty="0" smtClean="0"/>
              <a:t>citric </a:t>
            </a:r>
            <a:r>
              <a:rPr lang="en-US" sz="3200" b="1" dirty="0"/>
              <a:t>acid?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48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 fontScale="90000"/>
          </a:bodyPr>
          <a:lstStyle/>
          <a:p>
            <a:r>
              <a:rPr lang="en-US" altLang="en-US" b="1" cap="none" dirty="0" smtClean="0">
                <a:latin typeface="Arial" charset="0"/>
              </a:rPr>
              <a:t>Using </a:t>
            </a:r>
            <a:r>
              <a:rPr lang="en-US" altLang="en-US" b="1" cap="none" dirty="0" err="1" smtClean="0">
                <a:latin typeface="Arial" charset="0"/>
              </a:rPr>
              <a:t>K</a:t>
            </a:r>
            <a:r>
              <a:rPr lang="en-US" altLang="en-US" b="1" cap="none" baseline="-25000" dirty="0" err="1" smtClean="0">
                <a:latin typeface="Arial" charset="0"/>
              </a:rPr>
              <a:t>a</a:t>
            </a:r>
            <a:r>
              <a:rPr lang="en-US" altLang="en-US" b="1" cap="none" dirty="0" smtClean="0">
                <a:latin typeface="Arial" charset="0"/>
              </a:rPr>
              <a:t> and K</a:t>
            </a:r>
            <a:r>
              <a:rPr lang="en-US" altLang="en-US" b="1" cap="none" baseline="-25000" dirty="0" smtClean="0">
                <a:latin typeface="Arial" charset="0"/>
              </a:rPr>
              <a:t>b</a:t>
            </a:r>
            <a:r>
              <a:rPr lang="en-US" altLang="en-US" b="1" cap="none" dirty="0" smtClean="0">
                <a:latin typeface="Arial" charset="0"/>
              </a:rPr>
              <a:t> to Find pH of weak acid or base</a:t>
            </a:r>
            <a:endParaRPr lang="en-US" altLang="en-US" b="1" cap="none" dirty="0"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76943" y="1219200"/>
                <a:ext cx="7924800" cy="2013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6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/>
                          </a:rPr>
                          <m:t>K</m:t>
                        </m:r>
                      </m:e>
                      <m:sub>
                        <m:r>
                          <a:rPr lang="en-US" sz="3600" b="0" i="1" smtClean="0">
                            <a:latin typeface="Cambria Math"/>
                          </a:rPr>
                          <m:t>𝑎</m:t>
                        </m:r>
                      </m:sub>
                    </m:sSub>
                    <m:r>
                      <a:rPr lang="en-US" sz="3600" b="0" i="1" smtClean="0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smtClean="0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en-US" sz="3600" b="0" i="1" smtClean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36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sz="3600" b="0" i="0" smtClean="0">
                                <a:latin typeface="Cambria Math"/>
                              </a:rPr>
                              <m:t>x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sz="3600" b="0" i="0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sz="3600" dirty="0" smtClean="0"/>
                  <a:t>     </a:t>
                </a:r>
                <a:r>
                  <a:rPr lang="en-US" sz="3200" dirty="0" smtClean="0"/>
                  <a:t>x=[H</a:t>
                </a:r>
                <a:r>
                  <a:rPr lang="en-US" sz="3200" baseline="-25000" dirty="0" smtClean="0"/>
                  <a:t>3</a:t>
                </a:r>
                <a:r>
                  <a:rPr lang="en-US" sz="3200" dirty="0" smtClean="0"/>
                  <a:t>O</a:t>
                </a:r>
                <a:r>
                  <a:rPr lang="en-US" sz="3200" baseline="30000" dirty="0" smtClean="0"/>
                  <a:t>+</a:t>
                </a:r>
                <a:r>
                  <a:rPr lang="en-US" sz="3200" dirty="0" smtClean="0"/>
                  <a:t>]</a:t>
                </a:r>
              </a:p>
              <a:p>
                <a:r>
                  <a:rPr lang="en-US" sz="3600" dirty="0"/>
                  <a:t>	</a:t>
                </a:r>
                <a:r>
                  <a:rPr lang="en-US" sz="3600" dirty="0" smtClean="0"/>
                  <a:t>	</a:t>
                </a:r>
                <a:r>
                  <a:rPr lang="en-US" sz="3600" dirty="0"/>
                  <a:t> </a:t>
                </a:r>
                <a:r>
                  <a:rPr lang="en-US" sz="3600" dirty="0" smtClean="0"/>
                  <a:t>     </a:t>
                </a:r>
                <a:r>
                  <a:rPr lang="en-US" sz="3200" dirty="0" smtClean="0"/>
                  <a:t>a = original acid concentration</a:t>
                </a:r>
                <a:endParaRPr lang="en-US" sz="32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943" y="1219200"/>
                <a:ext cx="7924800" cy="2013628"/>
              </a:xfrm>
              <a:prstGeom prst="rect">
                <a:avLst/>
              </a:prstGeom>
              <a:blipFill rotWithShape="1">
                <a:blip r:embed="rId3"/>
                <a:stretch>
                  <a:fillRect r="-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57200" y="3428999"/>
                <a:ext cx="8409674" cy="17366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6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/>
                          </a:rPr>
                          <m:t>K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/>
                          </a:rPr>
                          <m:t>b</m:t>
                        </m:r>
                      </m:sub>
                    </m:sSub>
                    <m:r>
                      <m:rPr>
                        <m:nor/>
                      </m:rPr>
                      <a:rPr lang="en-US" sz="3600" b="0" i="0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3600" b="0" i="1" smtClean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36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sz="3600" b="0" i="0" smtClean="0">
                                <a:latin typeface="Cambria Math"/>
                              </a:rPr>
                              <m:t>x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sz="3600" b="0" i="0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/>
                          </a:rPr>
                          <m:t>x</m:t>
                        </m:r>
                      </m:den>
                    </m:f>
                    <m:r>
                      <a:rPr lang="en-US" sz="3600" b="0" i="1" smtClean="0">
                        <a:latin typeface="Cambria Math"/>
                      </a:rPr>
                      <m:t> </m:t>
                    </m:r>
                    <m:r>
                      <a:rPr lang="en-US" sz="3600" b="0" i="0" smtClean="0">
                        <a:latin typeface="Cambria Math"/>
                      </a:rPr>
                      <m:t>        </m:t>
                    </m:r>
                    <m:r>
                      <m:rPr>
                        <m:sty m:val="p"/>
                      </m:rPr>
                      <a:rPr lang="en-US" sz="3600">
                        <a:latin typeface="Cambria Math"/>
                      </a:rPr>
                      <m:t>x</m:t>
                    </m:r>
                    <m:r>
                      <a:rPr lang="en-US" sz="3600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36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36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3600">
                                <a:latin typeface="Cambria Math"/>
                              </a:rPr>
                              <m:t>OH</m:t>
                            </m:r>
                            <m:r>
                              <m:rPr>
                                <m:nor/>
                              </m:rPr>
                              <a:rPr lang="en-US" sz="3600" dirty="0"/>
                              <m:t> </m:t>
                            </m:r>
                          </m:e>
                          <m:sup>
                            <m:r>
                              <a:rPr lang="en-US" sz="3600" i="1">
                                <a:latin typeface="Cambria Math"/>
                              </a:rPr>
                              <m:t>−</m:t>
                            </m:r>
                          </m:sup>
                        </m:sSup>
                      </m:e>
                    </m:d>
                    <m:r>
                      <a:rPr lang="en-US" sz="3600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3600" dirty="0" smtClean="0"/>
                  <a:t>	          </a:t>
                </a:r>
              </a:p>
              <a:p>
                <a:r>
                  <a:rPr lang="en-US" sz="3600" dirty="0"/>
                  <a:t> </a:t>
                </a:r>
                <a:r>
                  <a:rPr lang="en-US" sz="3600" dirty="0" smtClean="0"/>
                  <a:t>                 a = original base concentration </a:t>
                </a:r>
                <a:endParaRPr lang="en-US" sz="36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428999"/>
                <a:ext cx="8409674" cy="1736629"/>
              </a:xfrm>
              <a:prstGeom prst="rect">
                <a:avLst/>
              </a:prstGeom>
              <a:blipFill rotWithShape="1">
                <a:blip r:embed="rId4"/>
                <a:stretch>
                  <a:fillRect r="-1159" b="-122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749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have 1.00 M </a:t>
            </a:r>
            <a:r>
              <a:rPr lang="en-US" alt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Acetic acid. 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Calc. the </a:t>
            </a:r>
            <a:r>
              <a:rPr lang="en-US" alt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concentration of  H</a:t>
            </a:r>
            <a:r>
              <a:rPr lang="en-US" altLang="en-US" sz="32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3200" b="1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the </a:t>
            </a:r>
            <a:r>
              <a:rPr lang="en-US" altLang="en-US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pH.</a:t>
            </a:r>
            <a:r>
              <a:rPr lang="en-US" alt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en-US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en-US" sz="3200" b="1" baseline="-25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1.8 x 10</a:t>
            </a:r>
            <a:r>
              <a:rPr lang="en-US" altLang="en-US" sz="3200" b="1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endParaRPr lang="en-US" alt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98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3600" b="1" dirty="0">
                <a:solidFill>
                  <a:schemeClr val="bg1"/>
                </a:solidFill>
                <a:latin typeface="Arial" charset="0"/>
              </a:rPr>
              <a:t>Calculate the pH of a 0.0010 M solution of formic acid, HCO</a:t>
            </a:r>
            <a:r>
              <a:rPr lang="en-US" altLang="en-US" sz="3600" b="1" baseline="-25000" dirty="0">
                <a:solidFill>
                  <a:schemeClr val="bg1"/>
                </a:solidFill>
                <a:latin typeface="Arial" charset="0"/>
              </a:rPr>
              <a:t>2</a:t>
            </a:r>
            <a:r>
              <a:rPr lang="en-US" altLang="en-US" sz="3600" b="1" dirty="0">
                <a:solidFill>
                  <a:schemeClr val="bg1"/>
                </a:solidFill>
                <a:latin typeface="Arial" charset="0"/>
              </a:rPr>
              <a:t>H</a:t>
            </a:r>
            <a:r>
              <a:rPr lang="en-US" altLang="en-US" sz="3600" b="1" dirty="0" smtClean="0">
                <a:solidFill>
                  <a:schemeClr val="bg1"/>
                </a:solidFill>
                <a:latin typeface="Arial" charset="0"/>
              </a:rPr>
              <a:t>.  </a:t>
            </a:r>
            <a:r>
              <a:rPr lang="en-US" altLang="en-US" sz="3600" b="1" dirty="0" err="1" smtClean="0">
                <a:solidFill>
                  <a:schemeClr val="bg1"/>
                </a:solidFill>
                <a:latin typeface="Arial" charset="0"/>
              </a:rPr>
              <a:t>K</a:t>
            </a:r>
            <a:r>
              <a:rPr lang="en-US" altLang="en-US" sz="3600" b="1" baseline="-25000" dirty="0" err="1" smtClean="0">
                <a:solidFill>
                  <a:schemeClr val="bg1"/>
                </a:solidFill>
                <a:latin typeface="Arial" charset="0"/>
              </a:rPr>
              <a:t>a</a:t>
            </a:r>
            <a:r>
              <a:rPr lang="en-US" altLang="en-US" sz="3600" b="1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600" b="1" dirty="0">
                <a:solidFill>
                  <a:schemeClr val="bg1"/>
                </a:solidFill>
                <a:latin typeface="Arial" charset="0"/>
              </a:rPr>
              <a:t>= 1.8 x 10</a:t>
            </a:r>
            <a:r>
              <a:rPr lang="en-US" altLang="en-US" sz="3600" b="1" baseline="30000" dirty="0">
                <a:solidFill>
                  <a:schemeClr val="bg1"/>
                </a:solidFill>
                <a:latin typeface="Arial" charset="0"/>
              </a:rPr>
              <a:t>-4</a:t>
            </a:r>
            <a:r>
              <a:rPr lang="en-US" altLang="en-US" sz="3600" b="1" dirty="0">
                <a:solidFill>
                  <a:schemeClr val="bg1"/>
                </a:solidFill>
                <a:latin typeface="Arial" charset="0"/>
              </a:rPr>
              <a:t> </a:t>
            </a:r>
          </a:p>
          <a:p>
            <a:endParaRPr lang="en-US" altLang="en-US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0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You have 0.010 M NH</a:t>
            </a:r>
            <a:r>
              <a:rPr lang="en-US" altLang="en-US" sz="3200" b="1" baseline="-25000" dirty="0">
                <a:solidFill>
                  <a:schemeClr val="bg1"/>
                </a:solidFill>
                <a:latin typeface="Arial" charset="0"/>
              </a:rPr>
              <a:t>3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. </a:t>
            </a:r>
            <a:r>
              <a:rPr lang="en-US" altLang="en-US" sz="3200" b="1" dirty="0" smtClean="0">
                <a:solidFill>
                  <a:schemeClr val="bg1"/>
                </a:solidFill>
                <a:latin typeface="Arial" charset="0"/>
              </a:rPr>
              <a:t>Calculate 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the </a:t>
            </a:r>
            <a:r>
              <a:rPr lang="en-US" altLang="en-US" sz="3200" b="1" dirty="0" err="1">
                <a:solidFill>
                  <a:schemeClr val="bg1"/>
                </a:solidFill>
                <a:latin typeface="Arial" charset="0"/>
              </a:rPr>
              <a:t>pH.</a:t>
            </a:r>
            <a:endParaRPr lang="en-US" altLang="en-US" sz="3200" b="1" dirty="0">
              <a:solidFill>
                <a:schemeClr val="bg1"/>
              </a:solidFill>
              <a:latin typeface="Arial" charset="0"/>
            </a:endParaRPr>
          </a:p>
          <a:p>
            <a:pPr>
              <a:buFontTx/>
              <a:buNone/>
            </a:pP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	K</a:t>
            </a:r>
            <a:r>
              <a:rPr lang="en-US" altLang="en-US" sz="3200" b="1" baseline="-25000" dirty="0">
                <a:solidFill>
                  <a:schemeClr val="bg1"/>
                </a:solidFill>
                <a:latin typeface="Arial" charset="0"/>
              </a:rPr>
              <a:t>b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 = 1.8 x 10</a:t>
            </a:r>
            <a:r>
              <a:rPr lang="en-US" altLang="en-US" sz="3200" b="1" baseline="30000" dirty="0">
                <a:solidFill>
                  <a:schemeClr val="bg1"/>
                </a:solidFill>
                <a:latin typeface="Arial" charset="0"/>
              </a:rPr>
              <a:t>-5</a:t>
            </a:r>
            <a:endParaRPr lang="en-US" altLang="en-US" sz="3200" b="1" dirty="0">
              <a:solidFill>
                <a:schemeClr val="bg1"/>
              </a:solidFill>
              <a:latin typeface="Arial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41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 sz="3600" b="1" dirty="0">
                <a:solidFill>
                  <a:schemeClr val="bg1"/>
                </a:solidFill>
                <a:latin typeface="Arial" charset="0"/>
              </a:rPr>
              <a:t>You have 0.010 M </a:t>
            </a:r>
            <a:r>
              <a:rPr lang="en-US" altLang="en-US" sz="3600" b="1" dirty="0" smtClean="0">
                <a:solidFill>
                  <a:schemeClr val="bg1"/>
                </a:solidFill>
                <a:latin typeface="Arial" charset="0"/>
              </a:rPr>
              <a:t>N</a:t>
            </a:r>
            <a:r>
              <a:rPr lang="en-US" altLang="en-US" sz="3600" b="1" baseline="-25000" dirty="0" smtClean="0">
                <a:solidFill>
                  <a:schemeClr val="bg1"/>
                </a:solidFill>
                <a:latin typeface="Arial" charset="0"/>
              </a:rPr>
              <a:t>2</a:t>
            </a:r>
            <a:r>
              <a:rPr lang="en-US" altLang="en-US" sz="3600" b="1" dirty="0" smtClean="0">
                <a:solidFill>
                  <a:schemeClr val="bg1"/>
                </a:solidFill>
                <a:latin typeface="Arial" charset="0"/>
              </a:rPr>
              <a:t>H</a:t>
            </a:r>
            <a:r>
              <a:rPr lang="en-US" altLang="en-US" sz="3600" b="1" baseline="-25000" dirty="0" smtClean="0">
                <a:solidFill>
                  <a:schemeClr val="bg1"/>
                </a:solidFill>
                <a:latin typeface="Arial" charset="0"/>
              </a:rPr>
              <a:t>4</a:t>
            </a:r>
            <a:r>
              <a:rPr lang="en-US" altLang="en-US" sz="3600" b="1" dirty="0" smtClean="0">
                <a:solidFill>
                  <a:schemeClr val="bg1"/>
                </a:solidFill>
                <a:latin typeface="Arial" charset="0"/>
              </a:rPr>
              <a:t>. Calculate </a:t>
            </a:r>
            <a:r>
              <a:rPr lang="en-US" altLang="en-US" sz="3600" b="1" dirty="0">
                <a:solidFill>
                  <a:schemeClr val="bg1"/>
                </a:solidFill>
                <a:latin typeface="Arial" charset="0"/>
              </a:rPr>
              <a:t>the </a:t>
            </a:r>
            <a:r>
              <a:rPr lang="en-US" altLang="en-US" sz="3600" b="1" dirty="0" err="1">
                <a:solidFill>
                  <a:schemeClr val="bg1"/>
                </a:solidFill>
                <a:latin typeface="Arial" charset="0"/>
              </a:rPr>
              <a:t>pH.</a:t>
            </a:r>
            <a:endParaRPr lang="en-US" altLang="en-US" sz="3600" b="1" dirty="0">
              <a:solidFill>
                <a:schemeClr val="bg1"/>
              </a:solidFill>
              <a:latin typeface="Arial" charset="0"/>
            </a:endParaRPr>
          </a:p>
          <a:p>
            <a:pPr>
              <a:buFontTx/>
              <a:buNone/>
            </a:pPr>
            <a:r>
              <a:rPr lang="en-US" altLang="en-US" sz="3600" b="1" dirty="0">
                <a:solidFill>
                  <a:schemeClr val="bg1"/>
                </a:solidFill>
                <a:latin typeface="Arial" charset="0"/>
              </a:rPr>
              <a:t>	K</a:t>
            </a:r>
            <a:r>
              <a:rPr lang="en-US" altLang="en-US" sz="3600" b="1" baseline="-25000" dirty="0">
                <a:solidFill>
                  <a:schemeClr val="bg1"/>
                </a:solidFill>
                <a:latin typeface="Arial" charset="0"/>
              </a:rPr>
              <a:t>b</a:t>
            </a:r>
            <a:r>
              <a:rPr lang="en-US" altLang="en-US" sz="3600" b="1" dirty="0">
                <a:solidFill>
                  <a:schemeClr val="bg1"/>
                </a:solidFill>
                <a:latin typeface="Arial" charset="0"/>
              </a:rPr>
              <a:t> = </a:t>
            </a:r>
            <a:r>
              <a:rPr lang="en-US" altLang="en-US" sz="3600" b="1" dirty="0" smtClean="0">
                <a:solidFill>
                  <a:schemeClr val="bg1"/>
                </a:solidFill>
                <a:latin typeface="Arial" charset="0"/>
              </a:rPr>
              <a:t>9.5 x 10</a:t>
            </a:r>
            <a:r>
              <a:rPr lang="en-US" altLang="en-US" sz="3600" b="1" baseline="30000" dirty="0" smtClean="0">
                <a:solidFill>
                  <a:schemeClr val="bg1"/>
                </a:solidFill>
                <a:latin typeface="Arial" charset="0"/>
              </a:rPr>
              <a:t>-7</a:t>
            </a:r>
            <a:endParaRPr lang="en-US" altLang="en-US" sz="3600" b="1" dirty="0">
              <a:solidFill>
                <a:schemeClr val="bg1"/>
              </a:solidFill>
              <a:latin typeface="Arial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86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95300"/>
            <a:ext cx="7772400" cy="1431925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Section 19.4</a:t>
            </a:r>
            <a:br>
              <a:rPr lang="en-US" altLang="en-US">
                <a:latin typeface="Arial" charset="0"/>
              </a:rPr>
            </a:br>
            <a:r>
              <a:rPr lang="en-US" altLang="en-US">
                <a:latin typeface="Arial" charset="0"/>
              </a:rPr>
              <a:t>Neutralization Reactions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267200"/>
          </a:xfrm>
        </p:spPr>
        <p:txBody>
          <a:bodyPr/>
          <a:lstStyle/>
          <a:p>
            <a:r>
              <a:rPr lang="en-US" altLang="en-US" sz="3600">
                <a:latin typeface="Arial" charset="0"/>
              </a:rPr>
              <a:t>OBJECTIVES:</a:t>
            </a:r>
          </a:p>
          <a:p>
            <a:pPr lvl="1"/>
            <a:r>
              <a:rPr lang="en-US" altLang="en-US" sz="4800" u="sng">
                <a:latin typeface="Arial" charset="0"/>
              </a:rPr>
              <a:t>Define</a:t>
            </a:r>
            <a:r>
              <a:rPr lang="en-US" altLang="en-US" sz="4800">
                <a:latin typeface="Arial" charset="0"/>
              </a:rPr>
              <a:t> the </a:t>
            </a:r>
            <a:r>
              <a:rPr lang="en-US" altLang="en-US" sz="4800" i="1">
                <a:solidFill>
                  <a:srgbClr val="FFFF00"/>
                </a:solidFill>
                <a:latin typeface="Arial" charset="0"/>
              </a:rPr>
              <a:t>products</a:t>
            </a:r>
            <a:r>
              <a:rPr lang="en-US" altLang="en-US" sz="4800">
                <a:latin typeface="Arial" charset="0"/>
              </a:rPr>
              <a:t> of an acid-base reaction.</a:t>
            </a:r>
            <a:endParaRPr lang="en-US" altLang="en-US" sz="4800" u="sng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92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 u="sng">
                <a:latin typeface="Arial" charset="0"/>
              </a:rPr>
              <a:t>1. Arrhenius Definition - 1887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8077200" cy="4648199"/>
          </a:xfrm>
          <a:noFill/>
          <a:ln/>
        </p:spPr>
        <p:txBody>
          <a:bodyPr>
            <a:normAutofit/>
          </a:bodyPr>
          <a:lstStyle/>
          <a:p>
            <a:pPr marL="342900" lvl="1">
              <a:lnSpc>
                <a:spcPct val="90000"/>
              </a:lnSpc>
            </a:pPr>
            <a:r>
              <a:rPr lang="en-US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Acids dissolve in water to produce H+ ions</a:t>
            </a:r>
          </a:p>
          <a:p>
            <a:pPr>
              <a:lnSpc>
                <a:spcPct val="90000"/>
              </a:lnSpc>
            </a:pPr>
            <a:r>
              <a:rPr lang="en-US" altLang="en-US" sz="2800" dirty="0" err="1" smtClean="0">
                <a:solidFill>
                  <a:schemeClr val="bg1"/>
                </a:solidFill>
                <a:latin typeface="Arial" charset="0"/>
              </a:rPr>
              <a:t>HCl</a:t>
            </a:r>
            <a:r>
              <a:rPr lang="en-US" altLang="en-US" sz="28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2800" dirty="0">
                <a:solidFill>
                  <a:schemeClr val="bg1"/>
                </a:solidFill>
                <a:latin typeface="Arial" charset="0"/>
                <a:cs typeface="Arial" charset="0"/>
              </a:rPr>
              <a:t>→ </a:t>
            </a: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H</a:t>
            </a:r>
            <a:r>
              <a:rPr lang="en-US" altLang="en-US" sz="2800" b="1" baseline="-250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O</a:t>
            </a:r>
            <a:r>
              <a:rPr lang="en-US" altLang="en-US" sz="2800" baseline="300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+</a:t>
            </a:r>
            <a:r>
              <a:rPr lang="en-US" altLang="en-US" sz="2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+ Cl</a:t>
            </a:r>
            <a:r>
              <a:rPr lang="en-US" altLang="en-US" sz="2800" b="1" baseline="300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-</a:t>
            </a:r>
          </a:p>
          <a:p>
            <a:pPr>
              <a:lnSpc>
                <a:spcPct val="90000"/>
              </a:lnSpc>
            </a:pPr>
            <a:endParaRPr lang="en-US" altLang="en-US" sz="28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>
              <a:tabLst>
                <a:tab pos="1712913" algn="l"/>
              </a:tabLst>
            </a:pPr>
            <a:r>
              <a:rPr lang="en-US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Bases dissolve in water to produce OH- </a:t>
            </a:r>
            <a:r>
              <a:rPr lang="en-US" sz="3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ions</a:t>
            </a:r>
          </a:p>
          <a:p>
            <a:pPr>
              <a:tabLst>
                <a:tab pos="1712913" algn="l"/>
              </a:tabLst>
            </a:pPr>
            <a:r>
              <a:rPr lang="en-US" altLang="en-US" sz="3200" dirty="0" err="1" smtClean="0">
                <a:solidFill>
                  <a:schemeClr val="bg1"/>
                </a:solidFill>
                <a:latin typeface="Arial" charset="0"/>
              </a:rPr>
              <a:t>NaOH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  <a:cs typeface="Arial" charset="0"/>
              </a:rPr>
              <a:t>→ 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Na</a:t>
            </a:r>
            <a:r>
              <a:rPr lang="en-US" altLang="en-US" sz="3200" b="1" baseline="300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+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  <a:cs typeface="Arial" charset="0"/>
              </a:rPr>
              <a:t>+ 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OH</a:t>
            </a:r>
            <a:r>
              <a:rPr lang="en-US" altLang="en-US" sz="3200" b="1" baseline="300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-</a:t>
            </a:r>
            <a:endParaRPr lang="en-US" altLang="en-US" sz="32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Limited to </a:t>
            </a:r>
            <a:r>
              <a:rPr lang="en-US" altLang="en-US" sz="3600" b="1" dirty="0">
                <a:solidFill>
                  <a:schemeClr val="bg1"/>
                </a:solidFill>
                <a:latin typeface="Arial" charset="0"/>
              </a:rPr>
              <a:t>aqueous solutions</a:t>
            </a: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Only one kind of base (hydroxides</a:t>
            </a:r>
            <a:r>
              <a:rPr lang="en-US" altLang="en-US" sz="3600" dirty="0" smtClean="0">
                <a:solidFill>
                  <a:schemeClr val="bg1"/>
                </a:solidFill>
                <a:latin typeface="Arial" charset="0"/>
              </a:rPr>
              <a:t>)</a:t>
            </a:r>
            <a:endParaRPr lang="en-US" altLang="en-US" sz="3600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71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95300"/>
            <a:ext cx="7772400" cy="1431925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Section 19.4</a:t>
            </a:r>
            <a:br>
              <a:rPr lang="en-US" altLang="en-US">
                <a:latin typeface="Arial" charset="0"/>
              </a:rPr>
            </a:br>
            <a:r>
              <a:rPr lang="en-US" altLang="en-US">
                <a:latin typeface="Arial" charset="0"/>
              </a:rPr>
              <a:t>Neutralization Reactions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267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600">
                <a:latin typeface="Arial" charset="0"/>
              </a:rPr>
              <a:t>OBJECTIVES:</a:t>
            </a:r>
          </a:p>
          <a:p>
            <a:pPr lvl="1">
              <a:lnSpc>
                <a:spcPct val="90000"/>
              </a:lnSpc>
            </a:pPr>
            <a:r>
              <a:rPr lang="en-US" altLang="en-US" sz="4800" u="sng">
                <a:latin typeface="Arial" charset="0"/>
              </a:rPr>
              <a:t>Explain</a:t>
            </a:r>
            <a:r>
              <a:rPr lang="en-US" altLang="en-US" sz="4800">
                <a:latin typeface="Arial" charset="0"/>
              </a:rPr>
              <a:t> how acid-base </a:t>
            </a:r>
            <a:r>
              <a:rPr lang="en-US" altLang="en-US" sz="4800" i="1">
                <a:solidFill>
                  <a:srgbClr val="FFFF00"/>
                </a:solidFill>
                <a:latin typeface="Arial" charset="0"/>
              </a:rPr>
              <a:t>titration</a:t>
            </a:r>
            <a:r>
              <a:rPr lang="en-US" altLang="en-US" sz="4800">
                <a:latin typeface="Arial" charset="0"/>
              </a:rPr>
              <a:t> is used to calculate the concentration of an acid or a base.</a:t>
            </a:r>
            <a:endParaRPr lang="en-US" altLang="en-US" sz="4800" u="sng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48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95300"/>
            <a:ext cx="7772400" cy="1431925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Section 19.4</a:t>
            </a:r>
            <a:br>
              <a:rPr lang="en-US" altLang="en-US">
                <a:latin typeface="Arial" charset="0"/>
              </a:rPr>
            </a:br>
            <a:r>
              <a:rPr lang="en-US" altLang="en-US">
                <a:latin typeface="Arial" charset="0"/>
              </a:rPr>
              <a:t>Neutralization Reactions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267200"/>
          </a:xfrm>
        </p:spPr>
        <p:txBody>
          <a:bodyPr/>
          <a:lstStyle/>
          <a:p>
            <a:r>
              <a:rPr lang="en-US" altLang="en-US" sz="3600">
                <a:latin typeface="Arial" charset="0"/>
              </a:rPr>
              <a:t>OBJECTIVES:</a:t>
            </a:r>
          </a:p>
          <a:p>
            <a:pPr lvl="1"/>
            <a:r>
              <a:rPr lang="en-US" altLang="en-US" sz="4800" u="sng">
                <a:latin typeface="Arial" charset="0"/>
              </a:rPr>
              <a:t>Explain</a:t>
            </a:r>
            <a:r>
              <a:rPr lang="en-US" altLang="en-US" sz="4800">
                <a:latin typeface="Arial" charset="0"/>
              </a:rPr>
              <a:t> the concept of </a:t>
            </a:r>
            <a:r>
              <a:rPr lang="en-US" altLang="en-US" sz="4800" i="1">
                <a:solidFill>
                  <a:srgbClr val="FFFF00"/>
                </a:solidFill>
                <a:latin typeface="Arial" charset="0"/>
              </a:rPr>
              <a:t>equivalence</a:t>
            </a:r>
            <a:r>
              <a:rPr lang="en-US" altLang="en-US" sz="4800">
                <a:latin typeface="Arial" charset="0"/>
              </a:rPr>
              <a:t> in neutralization reactions.</a:t>
            </a:r>
            <a:endParaRPr lang="en-US" altLang="en-US" sz="4800" u="sng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33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95300"/>
            <a:ext cx="7772400" cy="1431925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Section 19.4</a:t>
            </a:r>
            <a:br>
              <a:rPr lang="en-US" altLang="en-US">
                <a:latin typeface="Arial" charset="0"/>
              </a:rPr>
            </a:br>
            <a:r>
              <a:rPr lang="en-US" altLang="en-US">
                <a:latin typeface="Arial" charset="0"/>
              </a:rPr>
              <a:t>Neutralization Reactions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267200"/>
          </a:xfrm>
        </p:spPr>
        <p:txBody>
          <a:bodyPr/>
          <a:lstStyle/>
          <a:p>
            <a:r>
              <a:rPr lang="en-US" altLang="en-US" sz="3600">
                <a:latin typeface="Arial" charset="0"/>
              </a:rPr>
              <a:t>OBJECTIVES:</a:t>
            </a:r>
          </a:p>
          <a:p>
            <a:pPr lvl="1"/>
            <a:r>
              <a:rPr lang="en-US" altLang="en-US" sz="4800" u="sng">
                <a:latin typeface="Arial" charset="0"/>
              </a:rPr>
              <a:t>Describe</a:t>
            </a:r>
            <a:r>
              <a:rPr lang="en-US" altLang="en-US" sz="4800">
                <a:latin typeface="Arial" charset="0"/>
              </a:rPr>
              <a:t> the relationship between </a:t>
            </a:r>
            <a:r>
              <a:rPr lang="en-US" altLang="en-US" sz="4800" i="1">
                <a:solidFill>
                  <a:srgbClr val="FFFF00"/>
                </a:solidFill>
                <a:latin typeface="Arial" charset="0"/>
              </a:rPr>
              <a:t>equivalence point</a:t>
            </a:r>
            <a:r>
              <a:rPr lang="en-US" altLang="en-US" sz="4800">
                <a:latin typeface="Arial" charset="0"/>
              </a:rPr>
              <a:t> and the </a:t>
            </a:r>
            <a:r>
              <a:rPr lang="en-US" altLang="en-US" sz="4800" i="1">
                <a:solidFill>
                  <a:srgbClr val="FFFF00"/>
                </a:solidFill>
                <a:latin typeface="Arial" charset="0"/>
              </a:rPr>
              <a:t>end point</a:t>
            </a:r>
            <a:r>
              <a:rPr lang="en-US" altLang="en-US" sz="4800">
                <a:latin typeface="Arial" charset="0"/>
              </a:rPr>
              <a:t> of a titration.</a:t>
            </a:r>
            <a:endParaRPr lang="en-US" altLang="en-US" sz="4800" u="sng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37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30238"/>
            <a:ext cx="7772400" cy="762000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Acid-Base Reactions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648200"/>
          </a:xfrm>
        </p:spPr>
        <p:txBody>
          <a:bodyPr>
            <a:normAutofit fontScale="92500"/>
          </a:bodyPr>
          <a:lstStyle/>
          <a:p>
            <a:r>
              <a:rPr lang="en-US" altLang="en-US" sz="4400" b="1">
                <a:latin typeface="Arial" charset="0"/>
              </a:rPr>
              <a:t>Acid + Base </a:t>
            </a:r>
            <a:r>
              <a:rPr lang="en-US" altLang="en-US" sz="4400" b="1">
                <a:latin typeface="Arial" charset="0"/>
                <a:sym typeface="Monotype Sorts" pitchFamily="2" charset="2"/>
              </a:rPr>
              <a:t></a:t>
            </a:r>
            <a:r>
              <a:rPr lang="en-US" altLang="en-US" sz="4400" b="1">
                <a:latin typeface="Arial" charset="0"/>
              </a:rPr>
              <a:t> Water + Salt</a:t>
            </a:r>
          </a:p>
          <a:p>
            <a:r>
              <a:rPr lang="en-US" altLang="en-US" sz="3600">
                <a:latin typeface="Arial" charset="0"/>
              </a:rPr>
              <a:t>Properties related to every day:</a:t>
            </a:r>
          </a:p>
          <a:p>
            <a:pPr lvl="1"/>
            <a:r>
              <a:rPr lang="en-US" altLang="en-US" sz="3600">
                <a:latin typeface="Arial" charset="0"/>
              </a:rPr>
              <a:t>antacids depend on neutralization</a:t>
            </a:r>
          </a:p>
          <a:p>
            <a:pPr lvl="1"/>
            <a:r>
              <a:rPr lang="en-US" altLang="en-US" sz="3600">
                <a:latin typeface="Arial" charset="0"/>
              </a:rPr>
              <a:t>farmers adjust the soil pH</a:t>
            </a:r>
          </a:p>
          <a:p>
            <a:pPr lvl="1"/>
            <a:r>
              <a:rPr lang="en-US" altLang="en-US" sz="3600">
                <a:latin typeface="Arial" charset="0"/>
              </a:rPr>
              <a:t>formation of cave stalactites</a:t>
            </a:r>
          </a:p>
          <a:p>
            <a:pPr lvl="1"/>
            <a:r>
              <a:rPr lang="en-US" altLang="en-US" sz="3600">
                <a:latin typeface="Arial" charset="0"/>
              </a:rPr>
              <a:t>human body kidney stones from insoluble salts</a:t>
            </a:r>
          </a:p>
        </p:txBody>
      </p:sp>
    </p:spTree>
    <p:extLst>
      <p:ext uri="{BB962C8B-B14F-4D97-AF65-F5344CB8AC3E}">
        <p14:creationId xmlns:p14="http://schemas.microsoft.com/office/powerpoint/2010/main" val="273183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5" grpId="0" build="p" bldLvl="5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charset="0"/>
              </a:rPr>
              <a:t>Acid-Base Reactions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1825" y="1204913"/>
            <a:ext cx="7934325" cy="5195887"/>
          </a:xfrm>
        </p:spPr>
        <p:txBody>
          <a:bodyPr/>
          <a:lstStyle/>
          <a:p>
            <a:r>
              <a:rPr lang="en-US" altLang="en-US" sz="3600" u="sng">
                <a:latin typeface="Arial" charset="0"/>
              </a:rPr>
              <a:t>Neutralization Reaction</a:t>
            </a:r>
            <a:r>
              <a:rPr lang="en-US" altLang="en-US" sz="3600">
                <a:latin typeface="Arial" charset="0"/>
              </a:rPr>
              <a:t> - a reaction in which an acid and a base react in an aqueous solution to produce a salt and water:</a:t>
            </a:r>
          </a:p>
          <a:p>
            <a:pPr>
              <a:lnSpc>
                <a:spcPct val="140000"/>
              </a:lnSpc>
              <a:buFont typeface="Monotype Sorts" pitchFamily="2" charset="2"/>
              <a:buNone/>
            </a:pPr>
            <a:r>
              <a:rPr lang="en-US" altLang="en-US" sz="3600">
                <a:latin typeface="Arial" charset="0"/>
              </a:rPr>
              <a:t>HCl</a:t>
            </a:r>
            <a:r>
              <a:rPr lang="en-US" altLang="en-US" sz="3600" b="1" baseline="-25000">
                <a:latin typeface="Arial" charset="0"/>
              </a:rPr>
              <a:t>(aq)</a:t>
            </a:r>
            <a:r>
              <a:rPr lang="en-US" altLang="en-US" sz="3600">
                <a:latin typeface="Arial" charset="0"/>
              </a:rPr>
              <a:t> + NaOH</a:t>
            </a:r>
            <a:r>
              <a:rPr lang="en-US" altLang="en-US" sz="3600" b="1" baseline="-25000">
                <a:latin typeface="Arial" charset="0"/>
              </a:rPr>
              <a:t>(aq) </a:t>
            </a:r>
            <a:r>
              <a:rPr lang="en-US" altLang="en-US" sz="3600">
                <a:latin typeface="Arial" charset="0"/>
                <a:sym typeface="Monotype Sorts" pitchFamily="2" charset="2"/>
              </a:rPr>
              <a:t> NaCl</a:t>
            </a:r>
            <a:r>
              <a:rPr lang="en-US" altLang="en-US" sz="3600" b="1" baseline="-25000">
                <a:latin typeface="Arial" charset="0"/>
              </a:rPr>
              <a:t>(aq)</a:t>
            </a:r>
            <a:r>
              <a:rPr lang="en-US" altLang="en-US" sz="3600">
                <a:latin typeface="Arial" charset="0"/>
              </a:rPr>
              <a:t> + H</a:t>
            </a:r>
            <a:r>
              <a:rPr lang="en-US" altLang="en-US" sz="3600" b="1" baseline="-25000">
                <a:latin typeface="Arial" charset="0"/>
              </a:rPr>
              <a:t>2</a:t>
            </a:r>
            <a:r>
              <a:rPr lang="en-US" altLang="en-US" sz="3600">
                <a:latin typeface="Arial" charset="0"/>
              </a:rPr>
              <a:t>O</a:t>
            </a:r>
            <a:r>
              <a:rPr lang="en-US" altLang="en-US" sz="3600" b="1" baseline="-25000">
                <a:latin typeface="Arial" charset="0"/>
              </a:rPr>
              <a:t>(l)</a:t>
            </a:r>
          </a:p>
          <a:p>
            <a:pPr>
              <a:lnSpc>
                <a:spcPct val="140000"/>
              </a:lnSpc>
              <a:buFont typeface="Monotype Sorts" pitchFamily="2" charset="2"/>
              <a:buNone/>
            </a:pPr>
            <a:r>
              <a:rPr lang="en-US" altLang="en-US">
                <a:latin typeface="Arial" charset="0"/>
              </a:rPr>
              <a:t>H</a:t>
            </a:r>
            <a:r>
              <a:rPr lang="en-US" altLang="en-US" b="1" baseline="-25000">
                <a:latin typeface="Arial" charset="0"/>
              </a:rPr>
              <a:t>2</a:t>
            </a:r>
            <a:r>
              <a:rPr lang="en-US" altLang="en-US">
                <a:latin typeface="Arial" charset="0"/>
              </a:rPr>
              <a:t>SO</a:t>
            </a:r>
            <a:r>
              <a:rPr lang="en-US" altLang="en-US" b="1" baseline="-25000">
                <a:latin typeface="Arial" charset="0"/>
              </a:rPr>
              <a:t>4(aq)</a:t>
            </a:r>
            <a:r>
              <a:rPr lang="en-US" altLang="en-US">
                <a:latin typeface="Arial" charset="0"/>
              </a:rPr>
              <a:t> + 2KOH</a:t>
            </a:r>
            <a:r>
              <a:rPr lang="en-US" altLang="en-US" b="1" baseline="-25000">
                <a:latin typeface="Arial" charset="0"/>
              </a:rPr>
              <a:t>(aq)</a:t>
            </a:r>
            <a:r>
              <a:rPr lang="en-US" altLang="en-US">
                <a:latin typeface="Arial" charset="0"/>
              </a:rPr>
              <a:t> </a:t>
            </a:r>
            <a:r>
              <a:rPr lang="en-US" altLang="en-US">
                <a:latin typeface="Arial" charset="0"/>
                <a:sym typeface="Monotype Sorts" pitchFamily="2" charset="2"/>
              </a:rPr>
              <a:t> </a:t>
            </a:r>
            <a:r>
              <a:rPr lang="en-US" altLang="en-US">
                <a:latin typeface="Arial" charset="0"/>
              </a:rPr>
              <a:t>K</a:t>
            </a:r>
            <a:r>
              <a:rPr lang="en-US" altLang="en-US" b="1" baseline="-25000">
                <a:latin typeface="Arial" charset="0"/>
              </a:rPr>
              <a:t>2</a:t>
            </a:r>
            <a:r>
              <a:rPr lang="en-US" altLang="en-US">
                <a:latin typeface="Arial" charset="0"/>
              </a:rPr>
              <a:t>SO</a:t>
            </a:r>
            <a:r>
              <a:rPr lang="en-US" altLang="en-US" b="1" baseline="-25000">
                <a:latin typeface="Arial" charset="0"/>
              </a:rPr>
              <a:t>4(aq)</a:t>
            </a:r>
            <a:r>
              <a:rPr lang="en-US" altLang="en-US">
                <a:latin typeface="Arial" charset="0"/>
              </a:rPr>
              <a:t> + 2 H</a:t>
            </a:r>
            <a:r>
              <a:rPr lang="en-US" altLang="en-US" b="1" baseline="-25000">
                <a:latin typeface="Arial" charset="0"/>
              </a:rPr>
              <a:t>2</a:t>
            </a:r>
            <a:r>
              <a:rPr lang="en-US" altLang="en-US">
                <a:latin typeface="Arial" charset="0"/>
              </a:rPr>
              <a:t>O</a:t>
            </a:r>
            <a:r>
              <a:rPr lang="en-US" altLang="en-US" b="1" baseline="-25000">
                <a:latin typeface="Arial" charset="0"/>
              </a:rPr>
              <a:t>(l)</a:t>
            </a:r>
          </a:p>
          <a:p>
            <a:pPr lvl="1">
              <a:lnSpc>
                <a:spcPct val="140000"/>
              </a:lnSpc>
            </a:pPr>
            <a:r>
              <a:rPr lang="en-US" altLang="en-US" sz="3200">
                <a:latin typeface="Arial" charset="0"/>
              </a:rPr>
              <a:t>Table 19.9, page 613 lists some salts</a:t>
            </a:r>
            <a:r>
              <a:rPr lang="en-US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2246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 build="p" bldLvl="5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762000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Titration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09663"/>
            <a:ext cx="8001000" cy="5326062"/>
          </a:xfrm>
        </p:spPr>
        <p:txBody>
          <a:bodyPr/>
          <a:lstStyle/>
          <a:p>
            <a:r>
              <a:rPr lang="en-US" altLang="en-US" sz="3600" u="sng">
                <a:latin typeface="Arial" charset="0"/>
              </a:rPr>
              <a:t>Titration</a:t>
            </a:r>
            <a:r>
              <a:rPr lang="en-US" altLang="en-US" sz="3600">
                <a:latin typeface="Arial" charset="0"/>
              </a:rPr>
              <a:t> is the process of adding a known amount of solution of known concentration to determine the concentration of another solution</a:t>
            </a:r>
          </a:p>
          <a:p>
            <a:r>
              <a:rPr lang="en-US" altLang="en-US" sz="3600">
                <a:latin typeface="Arial" charset="0"/>
              </a:rPr>
              <a:t>Remember? - a </a:t>
            </a:r>
            <a:r>
              <a:rPr lang="en-US" altLang="en-US" b="1">
                <a:latin typeface="Arial" charset="0"/>
              </a:rPr>
              <a:t>balanced equation</a:t>
            </a:r>
            <a:r>
              <a:rPr lang="en-US" altLang="en-US">
                <a:latin typeface="Arial" charset="0"/>
              </a:rPr>
              <a:t> is a </a:t>
            </a:r>
            <a:r>
              <a:rPr lang="en-US" altLang="en-US" b="1" i="1">
                <a:latin typeface="Arial" charset="0"/>
              </a:rPr>
              <a:t>mole ratio</a:t>
            </a:r>
          </a:p>
          <a:p>
            <a:r>
              <a:rPr lang="en-US" altLang="en-US">
                <a:latin typeface="Arial" charset="0"/>
              </a:rPr>
              <a:t>The </a:t>
            </a:r>
            <a:r>
              <a:rPr lang="en-US" altLang="en-US" i="1" u="sng">
                <a:solidFill>
                  <a:srgbClr val="FFFF00"/>
                </a:solidFill>
                <a:latin typeface="Arial" charset="0"/>
              </a:rPr>
              <a:t>equivalence point</a:t>
            </a:r>
            <a:r>
              <a:rPr lang="en-US" altLang="en-US">
                <a:latin typeface="Arial" charset="0"/>
              </a:rPr>
              <a:t> is when the moles of hydrogen ions is </a:t>
            </a:r>
            <a:r>
              <a:rPr lang="en-US" altLang="en-US" sz="3600" b="1" i="1">
                <a:latin typeface="Arial" charset="0"/>
              </a:rPr>
              <a:t>equal</a:t>
            </a:r>
            <a:r>
              <a:rPr lang="en-US" altLang="en-US">
                <a:latin typeface="Arial" charset="0"/>
              </a:rPr>
              <a:t> to the moles of hydroxide ions (= neutralized!)</a:t>
            </a:r>
          </a:p>
        </p:txBody>
      </p:sp>
    </p:spTree>
    <p:extLst>
      <p:ext uri="{BB962C8B-B14F-4D97-AF65-F5344CB8AC3E}">
        <p14:creationId xmlns:p14="http://schemas.microsoft.com/office/powerpoint/2010/main" val="237766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3" grpId="0" build="p" bldLvl="5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4" name="Object 4"/>
          <p:cNvGraphicFramePr>
            <a:graphicFrameLocks noChangeAspect="1"/>
          </p:cNvGraphicFramePr>
          <p:nvPr/>
        </p:nvGraphicFramePr>
        <p:xfrm>
          <a:off x="215900" y="155575"/>
          <a:ext cx="8569325" cy="670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1" name="Acrobat Document" r:id="rId3" imgW="5830114" imgH="7457143" progId="AcroExch.Document.7">
                  <p:embed/>
                </p:oleObj>
              </mc:Choice>
              <mc:Fallback>
                <p:oleObj name="Acrobat Document" r:id="rId3" imgW="5830114" imgH="7457143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12000" contrast="3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0789" t="21774" r="17607" b="40546"/>
                      <a:stretch>
                        <a:fillRect/>
                      </a:stretch>
                    </p:blipFill>
                    <p:spPr bwMode="auto">
                      <a:xfrm>
                        <a:off x="215900" y="155575"/>
                        <a:ext cx="8569325" cy="670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45" name="Text Box 5"/>
          <p:cNvSpPr txBox="1">
            <a:spLocks noChangeArrowheads="1"/>
          </p:cNvSpPr>
          <p:nvPr/>
        </p:nvSpPr>
        <p:spPr bwMode="auto">
          <a:xfrm>
            <a:off x="4087813" y="415925"/>
            <a:ext cx="22463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b="1">
                <a:latin typeface="Arial" charset="0"/>
              </a:rPr>
              <a:t>- Page 614</a:t>
            </a:r>
          </a:p>
        </p:txBody>
      </p:sp>
      <p:sp>
        <p:nvSpPr>
          <p:cNvPr id="215046" name="Oval 6"/>
          <p:cNvSpPr>
            <a:spLocks noChangeArrowheads="1"/>
          </p:cNvSpPr>
          <p:nvPr/>
        </p:nvSpPr>
        <p:spPr bwMode="auto">
          <a:xfrm>
            <a:off x="1533525" y="2179638"/>
            <a:ext cx="3952875" cy="685800"/>
          </a:xfrm>
          <a:prstGeom prst="ellips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047" name="Oval 7"/>
          <p:cNvSpPr>
            <a:spLocks noChangeArrowheads="1"/>
          </p:cNvSpPr>
          <p:nvPr/>
        </p:nvSpPr>
        <p:spPr bwMode="auto">
          <a:xfrm>
            <a:off x="457200" y="3038475"/>
            <a:ext cx="6440488" cy="685800"/>
          </a:xfrm>
          <a:prstGeom prst="ellips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048" name="Oval 8"/>
          <p:cNvSpPr>
            <a:spLocks noChangeArrowheads="1"/>
          </p:cNvSpPr>
          <p:nvPr/>
        </p:nvSpPr>
        <p:spPr bwMode="auto">
          <a:xfrm>
            <a:off x="1398588" y="5849938"/>
            <a:ext cx="6292850" cy="833437"/>
          </a:xfrm>
          <a:prstGeom prst="ellips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9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6" grpId="0" animBg="1"/>
      <p:bldP spid="215047" grpId="0" animBg="1"/>
      <p:bldP spid="21504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671513" y="461963"/>
            <a:ext cx="7772400" cy="762000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Titration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5105400"/>
          </a:xfrm>
        </p:spPr>
        <p:txBody>
          <a:bodyPr/>
          <a:lstStyle/>
          <a:p>
            <a:r>
              <a:rPr lang="en-US" altLang="en-US" sz="3600">
                <a:latin typeface="Arial" charset="0"/>
              </a:rPr>
              <a:t>The concentration of acid (or base) in solution can be determined by performing a neutralization reaction</a:t>
            </a:r>
          </a:p>
          <a:p>
            <a:pPr lvl="1"/>
            <a:r>
              <a:rPr lang="en-US" altLang="en-US" sz="3600">
                <a:latin typeface="Arial" charset="0"/>
              </a:rPr>
              <a:t>An </a:t>
            </a:r>
            <a:r>
              <a:rPr lang="en-US" altLang="en-US" sz="3600" b="1" i="1" u="sng">
                <a:solidFill>
                  <a:srgbClr val="FFFF00"/>
                </a:solidFill>
                <a:latin typeface="Arial" charset="0"/>
              </a:rPr>
              <a:t>indicator</a:t>
            </a:r>
            <a:r>
              <a:rPr lang="en-US" altLang="en-US" sz="3600">
                <a:latin typeface="Arial" charset="0"/>
              </a:rPr>
              <a:t> is used to show when neutralization has occurred</a:t>
            </a:r>
          </a:p>
          <a:p>
            <a:pPr lvl="1"/>
            <a:r>
              <a:rPr lang="en-US" altLang="en-US" sz="3600">
                <a:latin typeface="Arial" charset="0"/>
              </a:rPr>
              <a:t>Often we use </a:t>
            </a:r>
            <a:r>
              <a:rPr lang="en-US" altLang="en-US" sz="3600" i="1">
                <a:solidFill>
                  <a:srgbClr val="FFFF00"/>
                </a:solidFill>
                <a:latin typeface="Arial" charset="0"/>
              </a:rPr>
              <a:t>phenolphthalein</a:t>
            </a:r>
            <a:r>
              <a:rPr lang="en-US" altLang="en-US" sz="3600">
                <a:latin typeface="Arial" charset="0"/>
              </a:rPr>
              <a:t>- because it is colorless in neutral and acid; turns pink in base</a:t>
            </a:r>
          </a:p>
        </p:txBody>
      </p:sp>
    </p:spTree>
    <p:extLst>
      <p:ext uri="{BB962C8B-B14F-4D97-AF65-F5344CB8AC3E}">
        <p14:creationId xmlns:p14="http://schemas.microsoft.com/office/powerpoint/2010/main" val="21492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7" grpId="0" build="p" bldLvl="5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762000"/>
          </a:xfrm>
        </p:spPr>
        <p:txBody>
          <a:bodyPr>
            <a:normAutofit fontScale="90000"/>
          </a:bodyPr>
          <a:lstStyle/>
          <a:p>
            <a:r>
              <a:rPr lang="en-US" altLang="en-US">
                <a:latin typeface="Arial" charset="0"/>
              </a:rPr>
              <a:t>Steps - Neutralization reaction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876800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en-US" altLang="en-US" sz="3600">
                <a:latin typeface="Arial" charset="0"/>
              </a:rPr>
              <a:t>#1. A measured volume of acid of unknown concentration is added to a flask</a:t>
            </a:r>
          </a:p>
          <a:p>
            <a:pPr>
              <a:buFont typeface="Monotype Sorts" pitchFamily="2" charset="2"/>
              <a:buNone/>
            </a:pPr>
            <a:r>
              <a:rPr lang="en-US" altLang="en-US" sz="3600">
                <a:latin typeface="Arial" charset="0"/>
              </a:rPr>
              <a:t>#2. Several drops of indicator added</a:t>
            </a:r>
          </a:p>
          <a:p>
            <a:pPr>
              <a:buFont typeface="Monotype Sorts" pitchFamily="2" charset="2"/>
              <a:buNone/>
            </a:pPr>
            <a:r>
              <a:rPr lang="en-US" altLang="en-US" sz="3600">
                <a:latin typeface="Arial" charset="0"/>
              </a:rPr>
              <a:t>#3. A base of known concentration is slowly added, until the indicator changes color; measure the volume</a:t>
            </a:r>
          </a:p>
          <a:p>
            <a:pPr lvl="1"/>
            <a:r>
              <a:rPr lang="en-US" altLang="en-US" sz="3200">
                <a:latin typeface="Arial" charset="0"/>
              </a:rPr>
              <a:t>Figure 19.22, page 615</a:t>
            </a:r>
          </a:p>
        </p:txBody>
      </p:sp>
    </p:spTree>
    <p:extLst>
      <p:ext uri="{BB962C8B-B14F-4D97-AF65-F5344CB8AC3E}">
        <p14:creationId xmlns:p14="http://schemas.microsoft.com/office/powerpoint/2010/main" val="263486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1" grpId="0" build="p" bldLvl="5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762000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Neutralization</a:t>
            </a: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22388"/>
            <a:ext cx="8001000" cy="5078412"/>
          </a:xfrm>
        </p:spPr>
        <p:txBody>
          <a:bodyPr/>
          <a:lstStyle/>
          <a:p>
            <a:r>
              <a:rPr lang="en-US" altLang="en-US" sz="4000">
                <a:latin typeface="Arial" charset="0"/>
              </a:rPr>
              <a:t>The solution of known concentration is called the </a:t>
            </a:r>
            <a:r>
              <a:rPr lang="en-US" altLang="en-US" sz="4000" u="sng">
                <a:latin typeface="Arial" charset="0"/>
              </a:rPr>
              <a:t>standard solution</a:t>
            </a:r>
          </a:p>
          <a:p>
            <a:pPr lvl="1"/>
            <a:r>
              <a:rPr lang="en-US" altLang="en-US" sz="3200">
                <a:latin typeface="Arial" charset="0"/>
              </a:rPr>
              <a:t>added by using a </a:t>
            </a:r>
            <a:r>
              <a:rPr lang="en-US" altLang="en-US" sz="3200" u="sng">
                <a:latin typeface="Arial" charset="0"/>
              </a:rPr>
              <a:t>buret</a:t>
            </a:r>
          </a:p>
          <a:p>
            <a:r>
              <a:rPr lang="en-US" altLang="en-US" sz="3600">
                <a:latin typeface="Arial" charset="0"/>
              </a:rPr>
              <a:t>Continue adding until the </a:t>
            </a:r>
            <a:r>
              <a:rPr lang="en-US" altLang="en-US" sz="3600">
                <a:solidFill>
                  <a:srgbClr val="FFFF66"/>
                </a:solidFill>
                <a:latin typeface="Arial" charset="0"/>
              </a:rPr>
              <a:t>indicator </a:t>
            </a:r>
            <a:r>
              <a:rPr lang="en-US" altLang="en-US" sz="3600" i="1">
                <a:solidFill>
                  <a:srgbClr val="FFFF66"/>
                </a:solidFill>
                <a:latin typeface="Arial" charset="0"/>
              </a:rPr>
              <a:t>changes color</a:t>
            </a:r>
          </a:p>
          <a:p>
            <a:pPr lvl="1"/>
            <a:r>
              <a:rPr lang="en-US" altLang="en-US" sz="3200">
                <a:latin typeface="Arial" charset="0"/>
              </a:rPr>
              <a:t>called the “</a:t>
            </a:r>
            <a:r>
              <a:rPr lang="en-US" altLang="en-US" sz="3200" b="1" i="1">
                <a:solidFill>
                  <a:srgbClr val="FFFF00"/>
                </a:solidFill>
                <a:latin typeface="Arial" charset="0"/>
              </a:rPr>
              <a:t>end point</a:t>
            </a:r>
            <a:r>
              <a:rPr lang="en-US" altLang="en-US" sz="3200">
                <a:latin typeface="Arial" charset="0"/>
              </a:rPr>
              <a:t>” of the titration</a:t>
            </a:r>
          </a:p>
          <a:p>
            <a:pPr lvl="1"/>
            <a:r>
              <a:rPr lang="en-US" altLang="en-US" sz="3200">
                <a:latin typeface="Arial" charset="0"/>
              </a:rPr>
              <a:t>Sample Problem 19.7, page 616</a:t>
            </a:r>
          </a:p>
        </p:txBody>
      </p:sp>
      <p:pic>
        <p:nvPicPr>
          <p:cNvPr id="197637" name="Picture 5" descr="Buret, Large Capacity with PTFE Plu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7" r="30176"/>
          <a:stretch>
            <a:fillRect/>
          </a:stretch>
        </p:blipFill>
        <p:spPr bwMode="auto">
          <a:xfrm>
            <a:off x="7140575" y="719138"/>
            <a:ext cx="1795463" cy="3151187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7638" name="Line 6"/>
          <p:cNvSpPr>
            <a:spLocks noChangeShapeType="1"/>
          </p:cNvSpPr>
          <p:nvPr/>
        </p:nvSpPr>
        <p:spPr bwMode="auto">
          <a:xfrm flipV="1">
            <a:off x="5818188" y="2809875"/>
            <a:ext cx="1881187" cy="7159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 type="none" w="sm" len="sm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99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 build="p" bldLvl="5" autoUpdateAnimBg="0"/>
      <p:bldP spid="1976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>
                <a:latin typeface="Arial" charset="0"/>
              </a:rPr>
              <a:t>Polyprotic Acids?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8305800" cy="4343399"/>
          </a:xfrm>
          <a:noFill/>
          <a:ln/>
        </p:spPr>
        <p:txBody>
          <a:bodyPr>
            <a:normAutofit lnSpcReduction="10000"/>
          </a:bodyPr>
          <a:lstStyle/>
          <a:p>
            <a:r>
              <a:rPr lang="en-US" altLang="en-US" sz="3600" dirty="0">
                <a:latin typeface="Arial" charset="0"/>
              </a:rPr>
              <a:t>Some compounds have </a:t>
            </a:r>
            <a:r>
              <a:rPr lang="en-US" altLang="en-US" sz="3600" i="1" dirty="0">
                <a:solidFill>
                  <a:schemeClr val="bg1"/>
                </a:solidFill>
                <a:latin typeface="Arial" charset="0"/>
              </a:rPr>
              <a:t>more than one </a:t>
            </a:r>
            <a:r>
              <a:rPr lang="en-US" altLang="en-US" sz="3600" i="1" dirty="0" err="1">
                <a:solidFill>
                  <a:schemeClr val="bg1"/>
                </a:solidFill>
                <a:latin typeface="Arial" charset="0"/>
              </a:rPr>
              <a:t>ionizable</a:t>
            </a:r>
            <a:r>
              <a:rPr lang="en-US" altLang="en-US" sz="3600" i="1" dirty="0">
                <a:solidFill>
                  <a:schemeClr val="bg1"/>
                </a:solidFill>
                <a:latin typeface="Arial" charset="0"/>
              </a:rPr>
              <a:t> hydrogen</a:t>
            </a:r>
            <a:r>
              <a:rPr lang="en-US" altLang="en-US" sz="36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600" dirty="0">
                <a:latin typeface="Arial" charset="0"/>
              </a:rPr>
              <a:t>to release</a:t>
            </a:r>
          </a:p>
          <a:p>
            <a:r>
              <a:rPr lang="en-US" altLang="en-US" sz="3600" dirty="0">
                <a:latin typeface="Arial" charset="0"/>
              </a:rPr>
              <a:t>HNO</a:t>
            </a:r>
            <a:r>
              <a:rPr lang="en-US" altLang="en-US" sz="3600" baseline="-25000" dirty="0">
                <a:latin typeface="Arial" charset="0"/>
              </a:rPr>
              <a:t>3 </a:t>
            </a:r>
            <a:r>
              <a:rPr lang="en-US" altLang="en-US" sz="3600" dirty="0">
                <a:latin typeface="Arial" charset="0"/>
              </a:rPr>
              <a:t>nitric acid - </a:t>
            </a:r>
            <a:r>
              <a:rPr lang="en-US" altLang="en-US" sz="3600" u="sng" dirty="0" err="1">
                <a:latin typeface="Arial" charset="0"/>
              </a:rPr>
              <a:t>mono</a:t>
            </a:r>
            <a:r>
              <a:rPr lang="en-US" altLang="en-US" sz="3600" dirty="0" err="1">
                <a:latin typeface="Arial" charset="0"/>
              </a:rPr>
              <a:t>protic</a:t>
            </a:r>
            <a:endParaRPr lang="en-US" altLang="en-US" sz="3600" dirty="0">
              <a:latin typeface="Arial" charset="0"/>
            </a:endParaRPr>
          </a:p>
          <a:p>
            <a:r>
              <a:rPr lang="en-US" altLang="en-US" sz="3600" dirty="0">
                <a:latin typeface="Arial" charset="0"/>
              </a:rPr>
              <a:t>H</a:t>
            </a:r>
            <a:r>
              <a:rPr lang="en-US" altLang="en-US" sz="3600" baseline="-25000" dirty="0">
                <a:latin typeface="Arial" charset="0"/>
              </a:rPr>
              <a:t>2</a:t>
            </a:r>
            <a:r>
              <a:rPr lang="en-US" altLang="en-US" sz="3600" dirty="0">
                <a:latin typeface="Arial" charset="0"/>
              </a:rPr>
              <a:t>SO</a:t>
            </a:r>
            <a:r>
              <a:rPr lang="en-US" altLang="en-US" sz="3600" baseline="-25000" dirty="0">
                <a:latin typeface="Arial" charset="0"/>
              </a:rPr>
              <a:t>4</a:t>
            </a:r>
            <a:r>
              <a:rPr lang="en-US" altLang="en-US" sz="3600" dirty="0">
                <a:latin typeface="Arial" charset="0"/>
              </a:rPr>
              <a:t> sulfuric acid - </a:t>
            </a:r>
            <a:r>
              <a:rPr lang="en-US" altLang="en-US" sz="3600" u="sng" dirty="0">
                <a:latin typeface="Arial" charset="0"/>
              </a:rPr>
              <a:t>di</a:t>
            </a:r>
            <a:r>
              <a:rPr lang="en-US" altLang="en-US" sz="3600" dirty="0">
                <a:latin typeface="Arial" charset="0"/>
              </a:rPr>
              <a:t>protic - 2 H</a:t>
            </a:r>
            <a:r>
              <a:rPr lang="en-US" altLang="en-US" sz="3600" baseline="30000" dirty="0">
                <a:latin typeface="Arial" charset="0"/>
              </a:rPr>
              <a:t>+</a:t>
            </a:r>
            <a:endParaRPr lang="en-US" altLang="en-US" sz="3600" dirty="0">
              <a:latin typeface="Arial" charset="0"/>
            </a:endParaRPr>
          </a:p>
          <a:p>
            <a:r>
              <a:rPr lang="en-US" altLang="en-US" sz="3600" dirty="0">
                <a:latin typeface="Arial" charset="0"/>
              </a:rPr>
              <a:t>H</a:t>
            </a:r>
            <a:r>
              <a:rPr lang="en-US" altLang="en-US" sz="3600" baseline="-25000" dirty="0">
                <a:latin typeface="Arial" charset="0"/>
              </a:rPr>
              <a:t>3</a:t>
            </a:r>
            <a:r>
              <a:rPr lang="en-US" altLang="en-US" sz="3600" dirty="0">
                <a:latin typeface="Arial" charset="0"/>
              </a:rPr>
              <a:t>PO</a:t>
            </a:r>
            <a:r>
              <a:rPr lang="en-US" altLang="en-US" sz="3600" baseline="-25000" dirty="0">
                <a:latin typeface="Arial" charset="0"/>
              </a:rPr>
              <a:t>4</a:t>
            </a:r>
            <a:r>
              <a:rPr lang="en-US" altLang="en-US" sz="3600" dirty="0">
                <a:latin typeface="Arial" charset="0"/>
              </a:rPr>
              <a:t> phosphoric acid - </a:t>
            </a:r>
            <a:r>
              <a:rPr lang="en-US" altLang="en-US" sz="3600" u="sng" dirty="0" err="1">
                <a:latin typeface="Arial" charset="0"/>
              </a:rPr>
              <a:t>tri</a:t>
            </a:r>
            <a:r>
              <a:rPr lang="en-US" altLang="en-US" sz="3600" dirty="0" err="1">
                <a:latin typeface="Arial" charset="0"/>
              </a:rPr>
              <a:t>protic</a:t>
            </a:r>
            <a:r>
              <a:rPr lang="en-US" altLang="en-US" sz="3600" dirty="0">
                <a:latin typeface="Arial" charset="0"/>
              </a:rPr>
              <a:t> - 3 H</a:t>
            </a:r>
            <a:r>
              <a:rPr lang="en-US" altLang="en-US" sz="3600" baseline="30000" dirty="0">
                <a:latin typeface="Arial" charset="0"/>
              </a:rPr>
              <a:t>+</a:t>
            </a:r>
          </a:p>
          <a:p>
            <a:r>
              <a:rPr lang="en-US" altLang="en-US" sz="3600" dirty="0">
                <a:latin typeface="Arial" charset="0"/>
              </a:rPr>
              <a:t>Having more than one </a:t>
            </a:r>
            <a:r>
              <a:rPr lang="en-US" altLang="en-US" sz="3600" dirty="0" err="1">
                <a:latin typeface="Arial" charset="0"/>
              </a:rPr>
              <a:t>ionizable</a:t>
            </a:r>
            <a:r>
              <a:rPr lang="en-US" altLang="en-US" sz="3600" dirty="0">
                <a:latin typeface="Arial" charset="0"/>
              </a:rPr>
              <a:t> hydrogen does </a:t>
            </a:r>
            <a:r>
              <a:rPr lang="en-US" altLang="en-US" sz="4000" b="1" u="sng" dirty="0">
                <a:latin typeface="Arial" charset="0"/>
              </a:rPr>
              <a:t>not</a:t>
            </a:r>
            <a:r>
              <a:rPr lang="en-US" altLang="en-US" sz="3600" dirty="0">
                <a:latin typeface="Arial" charset="0"/>
              </a:rPr>
              <a:t> mean stronger!</a:t>
            </a:r>
            <a:endParaRPr lang="en-US" altLang="en-US" sz="3600" baseline="30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3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95300"/>
            <a:ext cx="7772400" cy="1431925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Section 19.5</a:t>
            </a:r>
            <a:br>
              <a:rPr lang="en-US" altLang="en-US">
                <a:latin typeface="Arial" charset="0"/>
              </a:rPr>
            </a:br>
            <a:r>
              <a:rPr lang="en-US" altLang="en-US">
                <a:latin typeface="Arial" charset="0"/>
              </a:rPr>
              <a:t>Salts in Solution</a:t>
            </a: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267200"/>
          </a:xfrm>
        </p:spPr>
        <p:txBody>
          <a:bodyPr/>
          <a:lstStyle/>
          <a:p>
            <a:r>
              <a:rPr lang="en-US" altLang="en-US" sz="3600">
                <a:latin typeface="Arial" charset="0"/>
              </a:rPr>
              <a:t>OBJECTIVES:</a:t>
            </a:r>
          </a:p>
          <a:p>
            <a:pPr lvl="1"/>
            <a:r>
              <a:rPr lang="en-US" altLang="en-US" sz="4800" u="sng">
                <a:latin typeface="Arial" charset="0"/>
              </a:rPr>
              <a:t>Describe</a:t>
            </a:r>
            <a:r>
              <a:rPr lang="en-US" altLang="en-US" sz="4800">
                <a:latin typeface="Arial" charset="0"/>
              </a:rPr>
              <a:t> when a solution of a </a:t>
            </a:r>
            <a:r>
              <a:rPr lang="en-US" altLang="en-US" sz="4800" i="1">
                <a:solidFill>
                  <a:srgbClr val="FFFF00"/>
                </a:solidFill>
                <a:latin typeface="Arial" charset="0"/>
              </a:rPr>
              <a:t>salt </a:t>
            </a:r>
            <a:r>
              <a:rPr lang="en-US" altLang="en-US" sz="4800">
                <a:latin typeface="Arial" charset="0"/>
              </a:rPr>
              <a:t>is acidic or basic.</a:t>
            </a:r>
            <a:endParaRPr lang="en-US" altLang="en-US" sz="4800" u="sng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88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95300"/>
            <a:ext cx="7772400" cy="1431925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Section 19.5</a:t>
            </a:r>
            <a:br>
              <a:rPr lang="en-US" altLang="en-US">
                <a:latin typeface="Arial" charset="0"/>
              </a:rPr>
            </a:br>
            <a:r>
              <a:rPr lang="en-US" altLang="en-US">
                <a:latin typeface="Arial" charset="0"/>
              </a:rPr>
              <a:t>Salts in Solution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267200"/>
          </a:xfrm>
        </p:spPr>
        <p:txBody>
          <a:bodyPr/>
          <a:lstStyle/>
          <a:p>
            <a:r>
              <a:rPr lang="en-US" altLang="en-US" sz="3600">
                <a:latin typeface="Arial" charset="0"/>
              </a:rPr>
              <a:t>OBJECTIVES:</a:t>
            </a:r>
          </a:p>
          <a:p>
            <a:pPr lvl="1"/>
            <a:r>
              <a:rPr lang="en-US" altLang="en-US" sz="4800" u="sng">
                <a:latin typeface="Arial" charset="0"/>
              </a:rPr>
              <a:t>Demonstrate</a:t>
            </a:r>
            <a:r>
              <a:rPr lang="en-US" altLang="en-US" sz="4800">
                <a:latin typeface="Arial" charset="0"/>
              </a:rPr>
              <a:t> with equations how </a:t>
            </a:r>
            <a:r>
              <a:rPr lang="en-US" altLang="en-US" sz="4800" i="1">
                <a:solidFill>
                  <a:srgbClr val="FFFF00"/>
                </a:solidFill>
                <a:latin typeface="Arial" charset="0"/>
              </a:rPr>
              <a:t>buffers</a:t>
            </a:r>
            <a:r>
              <a:rPr lang="en-US" altLang="en-US" sz="4800">
                <a:latin typeface="Arial" charset="0"/>
              </a:rPr>
              <a:t> resist changes in pH.</a:t>
            </a:r>
            <a:endParaRPr lang="en-US" altLang="en-US" sz="4800" u="sng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24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658813" y="573088"/>
            <a:ext cx="7772400" cy="762000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Salt Hydrolysis</a:t>
            </a: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153400" cy="5334000"/>
          </a:xfrm>
        </p:spPr>
        <p:txBody>
          <a:bodyPr/>
          <a:lstStyle/>
          <a:p>
            <a:r>
              <a:rPr lang="en-US" altLang="en-US" sz="3600">
                <a:latin typeface="Arial" charset="0"/>
              </a:rPr>
              <a:t>A </a:t>
            </a:r>
            <a:r>
              <a:rPr lang="en-US" altLang="en-US" sz="4800" b="1">
                <a:latin typeface="Arial" charset="0"/>
              </a:rPr>
              <a:t>salt</a:t>
            </a:r>
            <a:r>
              <a:rPr lang="en-US" altLang="en-US" sz="3600">
                <a:latin typeface="Arial" charset="0"/>
              </a:rPr>
              <a:t> is an ionic compound that:</a:t>
            </a:r>
          </a:p>
          <a:p>
            <a:pPr lvl="1"/>
            <a:r>
              <a:rPr lang="en-US" altLang="en-US" sz="3600">
                <a:latin typeface="Arial" charset="0"/>
              </a:rPr>
              <a:t>comes from the </a:t>
            </a:r>
            <a:r>
              <a:rPr lang="en-US" altLang="en-US" sz="3600" u="sng">
                <a:solidFill>
                  <a:schemeClr val="tx2"/>
                </a:solidFill>
                <a:latin typeface="Arial" charset="0"/>
              </a:rPr>
              <a:t>anion</a:t>
            </a:r>
            <a:r>
              <a:rPr lang="en-US" altLang="en-US" sz="3600">
                <a:latin typeface="Arial" charset="0"/>
              </a:rPr>
              <a:t> of an acid</a:t>
            </a:r>
          </a:p>
          <a:p>
            <a:pPr lvl="1"/>
            <a:r>
              <a:rPr lang="en-US" altLang="en-US" sz="3600">
                <a:latin typeface="Arial" charset="0"/>
              </a:rPr>
              <a:t>comes from the </a:t>
            </a:r>
            <a:r>
              <a:rPr lang="en-US" altLang="en-US" sz="3600" u="sng">
                <a:solidFill>
                  <a:schemeClr val="tx2"/>
                </a:solidFill>
                <a:latin typeface="Arial" charset="0"/>
              </a:rPr>
              <a:t>cation</a:t>
            </a:r>
            <a:r>
              <a:rPr lang="en-US" altLang="en-US" sz="3600">
                <a:latin typeface="Arial" charset="0"/>
              </a:rPr>
              <a:t> of a base</a:t>
            </a:r>
          </a:p>
          <a:p>
            <a:pPr lvl="1"/>
            <a:r>
              <a:rPr lang="en-US" altLang="en-US" sz="3600">
                <a:latin typeface="Arial" charset="0"/>
              </a:rPr>
              <a:t>is formed from a neutralization reaction</a:t>
            </a:r>
          </a:p>
          <a:p>
            <a:pPr lvl="1"/>
            <a:r>
              <a:rPr lang="en-US" altLang="en-US" sz="3600">
                <a:latin typeface="Arial" charset="0"/>
              </a:rPr>
              <a:t>some neutral; others acidic or basic</a:t>
            </a:r>
          </a:p>
          <a:p>
            <a:r>
              <a:rPr lang="en-US" altLang="en-US" sz="3600">
                <a:solidFill>
                  <a:schemeClr val="tx2"/>
                </a:solidFill>
                <a:latin typeface="Arial" charset="0"/>
              </a:rPr>
              <a:t>“</a:t>
            </a:r>
            <a:r>
              <a:rPr lang="en-US" altLang="en-US" sz="3600" u="sng">
                <a:solidFill>
                  <a:schemeClr val="tx2"/>
                </a:solidFill>
                <a:latin typeface="Arial" charset="0"/>
              </a:rPr>
              <a:t>Salt hydrolysis</a:t>
            </a:r>
            <a:r>
              <a:rPr lang="en-US" altLang="en-US" sz="3600">
                <a:solidFill>
                  <a:schemeClr val="tx2"/>
                </a:solidFill>
                <a:latin typeface="Arial" charset="0"/>
              </a:rPr>
              <a:t>”</a:t>
            </a:r>
            <a:r>
              <a:rPr lang="en-US" altLang="en-US" sz="3600">
                <a:latin typeface="Arial" charset="0"/>
              </a:rPr>
              <a:t> - a </a:t>
            </a:r>
            <a:r>
              <a:rPr lang="en-US" altLang="en-US" sz="3600" i="1" u="sng">
                <a:solidFill>
                  <a:srgbClr val="FFFF00"/>
                </a:solidFill>
                <a:latin typeface="Arial" charset="0"/>
              </a:rPr>
              <a:t>salt</a:t>
            </a:r>
            <a:r>
              <a:rPr lang="en-US" altLang="en-US" sz="3600">
                <a:latin typeface="Arial" charset="0"/>
              </a:rPr>
              <a:t> that reacts with water to produce an acid or base</a:t>
            </a:r>
          </a:p>
        </p:txBody>
      </p:sp>
    </p:spTree>
    <p:extLst>
      <p:ext uri="{BB962C8B-B14F-4D97-AF65-F5344CB8AC3E}">
        <p14:creationId xmlns:p14="http://schemas.microsoft.com/office/powerpoint/2010/main" val="286004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7" grpId="0" build="p" bldLvl="5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762000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Salt Hydrolysis</a:t>
            </a:r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8001000" cy="5029200"/>
          </a:xfrm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US" altLang="en-US" sz="3400">
                <a:latin typeface="Arial" charset="0"/>
              </a:rPr>
              <a:t>Hydrolyzing salts usually come from:</a:t>
            </a:r>
          </a:p>
          <a:p>
            <a:pPr marL="990600" lvl="1" indent="-533400">
              <a:lnSpc>
                <a:spcPct val="90000"/>
              </a:lnSpc>
              <a:buClr>
                <a:schemeClr val="tx2"/>
              </a:buClr>
              <a:buFontTx/>
              <a:buAutoNum type="arabicPeriod"/>
            </a:pPr>
            <a:r>
              <a:rPr lang="en-US" altLang="en-US" sz="3400">
                <a:latin typeface="Arial" charset="0"/>
              </a:rPr>
              <a:t>a strong acid + a weak base, or</a:t>
            </a:r>
          </a:p>
          <a:p>
            <a:pPr marL="990600" lvl="1" indent="-533400">
              <a:lnSpc>
                <a:spcPct val="90000"/>
              </a:lnSpc>
              <a:buClr>
                <a:schemeClr val="tx2"/>
              </a:buClr>
              <a:buFontTx/>
              <a:buAutoNum type="arabicPeriod"/>
            </a:pPr>
            <a:r>
              <a:rPr lang="en-US" altLang="en-US" sz="3400">
                <a:latin typeface="Arial" charset="0"/>
              </a:rPr>
              <a:t>a weak acid + a strong base</a:t>
            </a:r>
          </a:p>
          <a:p>
            <a:pPr marL="609600" indent="-609600">
              <a:lnSpc>
                <a:spcPct val="90000"/>
              </a:lnSpc>
            </a:pPr>
            <a:r>
              <a:rPr lang="en-US" altLang="en-US" sz="3400">
                <a:latin typeface="Arial" charset="0"/>
              </a:rPr>
              <a:t>Strong refers to the </a:t>
            </a:r>
            <a:r>
              <a:rPr lang="en-US" altLang="en-US" sz="3400" i="1">
                <a:latin typeface="Arial" charset="0"/>
              </a:rPr>
              <a:t>degree of ionization</a:t>
            </a:r>
          </a:p>
          <a:p>
            <a:pPr marL="990600" lvl="1" indent="-533400">
              <a:lnSpc>
                <a:spcPct val="90000"/>
              </a:lnSpc>
              <a:buFontTx/>
              <a:buNone/>
            </a:pPr>
            <a:r>
              <a:rPr lang="en-US" altLang="en-US">
                <a:latin typeface="Arial" charset="0"/>
              </a:rPr>
              <a:t>A strong Acid + a strong Base = Neutral Salt</a:t>
            </a:r>
          </a:p>
          <a:p>
            <a:pPr marL="609600" indent="-609600">
              <a:lnSpc>
                <a:spcPct val="90000"/>
              </a:lnSpc>
            </a:pPr>
            <a:r>
              <a:rPr lang="en-US" altLang="en-US" sz="3400">
                <a:latin typeface="Arial" charset="0"/>
              </a:rPr>
              <a:t>How do you </a:t>
            </a:r>
            <a:r>
              <a:rPr lang="en-US" altLang="en-US" sz="3400" u="sng">
                <a:latin typeface="Arial" charset="0"/>
              </a:rPr>
              <a:t>know</a:t>
            </a:r>
            <a:r>
              <a:rPr lang="en-US" altLang="en-US" sz="3400">
                <a:latin typeface="Arial" charset="0"/>
              </a:rPr>
              <a:t> if it’s strong?</a:t>
            </a:r>
          </a:p>
          <a:p>
            <a:pPr marL="990600" lvl="1" indent="-533400">
              <a:lnSpc>
                <a:spcPct val="90000"/>
              </a:lnSpc>
            </a:pPr>
            <a:r>
              <a:rPr lang="en-US" altLang="en-US" sz="3400">
                <a:latin typeface="Arial" charset="0"/>
              </a:rPr>
              <a:t>Refer to the handout provided (downloadable from my web site)</a:t>
            </a:r>
          </a:p>
        </p:txBody>
      </p:sp>
    </p:spTree>
    <p:extLst>
      <p:ext uri="{BB962C8B-B14F-4D97-AF65-F5344CB8AC3E}">
        <p14:creationId xmlns:p14="http://schemas.microsoft.com/office/powerpoint/2010/main" val="258721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1" grpId="0" build="p" bldLvl="5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73100"/>
            <a:ext cx="7772400" cy="762000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Salt Hydrolysis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8001000" cy="4953000"/>
          </a:xfrm>
        </p:spPr>
        <p:txBody>
          <a:bodyPr/>
          <a:lstStyle/>
          <a:p>
            <a:r>
              <a:rPr lang="en-US" altLang="en-US" sz="4000">
                <a:latin typeface="Arial" charset="0"/>
              </a:rPr>
              <a:t>To see if the resulting salt is acidic or basic, check the </a:t>
            </a:r>
            <a:r>
              <a:rPr lang="en-US" altLang="en-US" sz="4400" b="1" u="sng">
                <a:solidFill>
                  <a:schemeClr val="tx2"/>
                </a:solidFill>
                <a:latin typeface="Arial" charset="0"/>
              </a:rPr>
              <a:t>“parent” acid and base</a:t>
            </a:r>
            <a:r>
              <a:rPr lang="en-US" altLang="en-US" sz="4000">
                <a:latin typeface="Arial" charset="0"/>
              </a:rPr>
              <a:t> that formed it.  Practice on these:</a:t>
            </a:r>
          </a:p>
          <a:p>
            <a:pPr lvl="1">
              <a:buFontTx/>
              <a:buNone/>
            </a:pPr>
            <a:r>
              <a:rPr lang="en-US" altLang="en-US" sz="4000">
                <a:latin typeface="Arial" charset="0"/>
              </a:rPr>
              <a:t>HCl + NaOH </a:t>
            </a:r>
            <a:r>
              <a:rPr lang="en-US" altLang="en-US" sz="4000">
                <a:latin typeface="Arial" charset="0"/>
                <a:sym typeface="Monotype Sorts" pitchFamily="2" charset="2"/>
              </a:rPr>
              <a:t></a:t>
            </a:r>
          </a:p>
          <a:p>
            <a:pPr lvl="1">
              <a:buFontTx/>
              <a:buNone/>
            </a:pPr>
            <a:r>
              <a:rPr lang="en-US" altLang="en-US" sz="4000">
                <a:latin typeface="Arial" charset="0"/>
                <a:sym typeface="Monotype Sorts" pitchFamily="2" charset="2"/>
              </a:rPr>
              <a:t>H</a:t>
            </a:r>
            <a:r>
              <a:rPr lang="en-US" altLang="en-US" sz="4000" b="1" baseline="-25000">
                <a:latin typeface="Arial" charset="0"/>
                <a:sym typeface="Monotype Sorts" pitchFamily="2" charset="2"/>
              </a:rPr>
              <a:t>2</a:t>
            </a:r>
            <a:r>
              <a:rPr lang="en-US" altLang="en-US" sz="4000">
                <a:latin typeface="Arial" charset="0"/>
                <a:sym typeface="Monotype Sorts" pitchFamily="2" charset="2"/>
              </a:rPr>
              <a:t>SO</a:t>
            </a:r>
            <a:r>
              <a:rPr lang="en-US" altLang="en-US" sz="4000" b="1" baseline="-25000">
                <a:latin typeface="Arial" charset="0"/>
                <a:sym typeface="Monotype Sorts" pitchFamily="2" charset="2"/>
              </a:rPr>
              <a:t>4</a:t>
            </a:r>
            <a:r>
              <a:rPr lang="en-US" altLang="en-US" sz="4000">
                <a:latin typeface="Arial" charset="0"/>
                <a:sym typeface="Monotype Sorts" pitchFamily="2" charset="2"/>
              </a:rPr>
              <a:t> + NH</a:t>
            </a:r>
            <a:r>
              <a:rPr lang="en-US" altLang="en-US" sz="4000" b="1" baseline="-25000">
                <a:latin typeface="Arial" charset="0"/>
                <a:sym typeface="Monotype Sorts" pitchFamily="2" charset="2"/>
              </a:rPr>
              <a:t>4</a:t>
            </a:r>
            <a:r>
              <a:rPr lang="en-US" altLang="en-US" sz="4000">
                <a:latin typeface="Arial" charset="0"/>
                <a:sym typeface="Monotype Sorts" pitchFamily="2" charset="2"/>
              </a:rPr>
              <a:t>OH </a:t>
            </a:r>
          </a:p>
          <a:p>
            <a:pPr lvl="1">
              <a:buFontTx/>
              <a:buNone/>
            </a:pPr>
            <a:r>
              <a:rPr lang="en-US" altLang="en-US" sz="4000">
                <a:latin typeface="Arial" charset="0"/>
                <a:sym typeface="Monotype Sorts" pitchFamily="2" charset="2"/>
              </a:rPr>
              <a:t>CH</a:t>
            </a:r>
            <a:r>
              <a:rPr lang="en-US" altLang="en-US" sz="4000" b="1" baseline="-25000">
                <a:latin typeface="Arial" charset="0"/>
                <a:sym typeface="Monotype Sorts" pitchFamily="2" charset="2"/>
              </a:rPr>
              <a:t>3</a:t>
            </a:r>
            <a:r>
              <a:rPr lang="en-US" altLang="en-US" sz="4000">
                <a:latin typeface="Arial" charset="0"/>
                <a:sym typeface="Monotype Sorts" pitchFamily="2" charset="2"/>
              </a:rPr>
              <a:t>COOH + KOH </a:t>
            </a:r>
          </a:p>
          <a:p>
            <a:pPr lvl="1">
              <a:buFontTx/>
              <a:buNone/>
            </a:pPr>
            <a:endParaRPr lang="en-US" altLang="en-US" sz="4000" b="1" baseline="-25000">
              <a:latin typeface="Arial" charset="0"/>
            </a:endParaRPr>
          </a:p>
        </p:txBody>
      </p:sp>
      <p:sp>
        <p:nvSpPr>
          <p:cNvPr id="202756" name="Text Box 4"/>
          <p:cNvSpPr txBox="1">
            <a:spLocks noChangeArrowheads="1"/>
          </p:cNvSpPr>
          <p:nvPr/>
        </p:nvSpPr>
        <p:spPr bwMode="auto">
          <a:xfrm>
            <a:off x="4743450" y="4240213"/>
            <a:ext cx="36306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>
                <a:latin typeface="Arial" charset="0"/>
              </a:rPr>
              <a:t>NaCl, a </a:t>
            </a:r>
            <a:r>
              <a:rPr lang="en-US" altLang="en-US" sz="2800" u="sng">
                <a:latin typeface="Arial" charset="0"/>
              </a:rPr>
              <a:t>neutral</a:t>
            </a:r>
            <a:r>
              <a:rPr lang="en-US" altLang="en-US" sz="2800">
                <a:latin typeface="Arial" charset="0"/>
              </a:rPr>
              <a:t> salt</a:t>
            </a:r>
          </a:p>
        </p:txBody>
      </p:sp>
      <p:sp>
        <p:nvSpPr>
          <p:cNvPr id="202757" name="Text Box 5"/>
          <p:cNvSpPr txBox="1">
            <a:spLocks noChangeArrowheads="1"/>
          </p:cNvSpPr>
          <p:nvPr/>
        </p:nvSpPr>
        <p:spPr bwMode="auto">
          <a:xfrm>
            <a:off x="5578475" y="4968875"/>
            <a:ext cx="3259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Arial" charset="0"/>
              </a:rPr>
              <a:t>(NH</a:t>
            </a:r>
            <a:r>
              <a:rPr lang="en-US" altLang="en-US" baseline="-25000">
                <a:latin typeface="Arial" charset="0"/>
              </a:rPr>
              <a:t>4</a:t>
            </a:r>
            <a:r>
              <a:rPr lang="en-US" altLang="en-US">
                <a:latin typeface="Arial" charset="0"/>
              </a:rPr>
              <a:t>)</a:t>
            </a:r>
            <a:r>
              <a:rPr lang="en-US" altLang="en-US" baseline="-25000">
                <a:latin typeface="Arial" charset="0"/>
              </a:rPr>
              <a:t>2</a:t>
            </a:r>
            <a:r>
              <a:rPr lang="en-US" altLang="en-US">
                <a:latin typeface="Arial" charset="0"/>
              </a:rPr>
              <a:t>SO</a:t>
            </a:r>
            <a:r>
              <a:rPr lang="en-US" altLang="en-US" baseline="-25000">
                <a:latin typeface="Arial" charset="0"/>
              </a:rPr>
              <a:t>4</a:t>
            </a:r>
            <a:r>
              <a:rPr lang="en-US" altLang="en-US">
                <a:latin typeface="Arial" charset="0"/>
              </a:rPr>
              <a:t>, </a:t>
            </a:r>
            <a:r>
              <a:rPr lang="en-US" altLang="en-US" u="sng">
                <a:latin typeface="Arial" charset="0"/>
              </a:rPr>
              <a:t>acidic</a:t>
            </a:r>
            <a:r>
              <a:rPr lang="en-US" altLang="en-US">
                <a:latin typeface="Arial" charset="0"/>
              </a:rPr>
              <a:t> salt</a:t>
            </a:r>
          </a:p>
        </p:txBody>
      </p:sp>
      <p:sp>
        <p:nvSpPr>
          <p:cNvPr id="202758" name="Text Box 6"/>
          <p:cNvSpPr txBox="1">
            <a:spLocks noChangeArrowheads="1"/>
          </p:cNvSpPr>
          <p:nvPr/>
        </p:nvSpPr>
        <p:spPr bwMode="auto">
          <a:xfrm>
            <a:off x="5937250" y="5751513"/>
            <a:ext cx="30337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Arial" charset="0"/>
              </a:rPr>
              <a:t>CH</a:t>
            </a:r>
            <a:r>
              <a:rPr lang="en-US" altLang="en-US" sz="2000" baseline="-25000">
                <a:latin typeface="Arial" charset="0"/>
              </a:rPr>
              <a:t>3</a:t>
            </a:r>
            <a:r>
              <a:rPr lang="en-US" altLang="en-US" sz="2000">
                <a:latin typeface="Arial" charset="0"/>
              </a:rPr>
              <a:t>COOK, </a:t>
            </a:r>
            <a:r>
              <a:rPr lang="en-US" altLang="en-US" sz="2000" u="sng">
                <a:latin typeface="Arial" charset="0"/>
              </a:rPr>
              <a:t>basic</a:t>
            </a:r>
            <a:r>
              <a:rPr lang="en-US" altLang="en-US" sz="2000">
                <a:latin typeface="Arial" charset="0"/>
              </a:rPr>
              <a:t> salt</a:t>
            </a:r>
          </a:p>
        </p:txBody>
      </p:sp>
    </p:spTree>
    <p:extLst>
      <p:ext uri="{BB962C8B-B14F-4D97-AF65-F5344CB8AC3E}">
        <p14:creationId xmlns:p14="http://schemas.microsoft.com/office/powerpoint/2010/main" val="317399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5" grpId="0" build="p" bldLvl="5" autoUpdateAnimBg="0"/>
      <p:bldP spid="202756" grpId="0"/>
      <p:bldP spid="202757" grpId="0"/>
      <p:bldP spid="20275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762000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Buffers</a:t>
            </a: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8153400" cy="5105400"/>
          </a:xfrm>
        </p:spPr>
        <p:txBody>
          <a:bodyPr/>
          <a:lstStyle/>
          <a:p>
            <a:r>
              <a:rPr lang="en-US" altLang="en-US" sz="4000" u="sng">
                <a:solidFill>
                  <a:schemeClr val="tx2"/>
                </a:solidFill>
                <a:latin typeface="Arial" charset="0"/>
              </a:rPr>
              <a:t>Buffers</a:t>
            </a:r>
            <a:r>
              <a:rPr lang="en-US" altLang="en-US" sz="4000">
                <a:latin typeface="Arial" charset="0"/>
              </a:rPr>
              <a:t> are solutions in which the pH remains relatively constant, even when small amounts of acid or base are added</a:t>
            </a:r>
          </a:p>
          <a:p>
            <a:pPr lvl="1"/>
            <a:r>
              <a:rPr lang="en-US" altLang="en-US" sz="4000">
                <a:latin typeface="Arial" charset="0"/>
              </a:rPr>
              <a:t>made from a </a:t>
            </a:r>
            <a:r>
              <a:rPr lang="en-US" altLang="en-US" sz="4000" i="1" u="sng">
                <a:solidFill>
                  <a:srgbClr val="FFFF00"/>
                </a:solidFill>
                <a:latin typeface="Arial" charset="0"/>
              </a:rPr>
              <a:t>pair of chemicals</a:t>
            </a:r>
            <a:r>
              <a:rPr lang="en-US" altLang="en-US" sz="4000">
                <a:latin typeface="Arial" charset="0"/>
              </a:rPr>
              <a:t>: a </a:t>
            </a:r>
            <a:r>
              <a:rPr lang="en-US" altLang="en-US" sz="4000" i="1">
                <a:latin typeface="Arial" charset="0"/>
              </a:rPr>
              <a:t>weak acid and one of it’s salts</a:t>
            </a:r>
            <a:r>
              <a:rPr lang="en-US" altLang="en-US" sz="4000">
                <a:latin typeface="Arial" charset="0"/>
              </a:rPr>
              <a:t>; or a </a:t>
            </a:r>
            <a:r>
              <a:rPr lang="en-US" altLang="en-US" sz="4000" i="1">
                <a:latin typeface="Arial" charset="0"/>
              </a:rPr>
              <a:t>weak base and one of it’s salts</a:t>
            </a:r>
          </a:p>
        </p:txBody>
      </p:sp>
    </p:spTree>
    <p:extLst>
      <p:ext uri="{BB962C8B-B14F-4D97-AF65-F5344CB8AC3E}">
        <p14:creationId xmlns:p14="http://schemas.microsoft.com/office/powerpoint/2010/main" val="244790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9" grpId="0" build="p" bldLvl="5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762000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Buffers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19200"/>
            <a:ext cx="815340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600">
                <a:latin typeface="Arial" charset="0"/>
              </a:rPr>
              <a:t>A buffer system is better able to resist changes in pH than pure water</a:t>
            </a:r>
          </a:p>
          <a:p>
            <a:pPr>
              <a:lnSpc>
                <a:spcPct val="90000"/>
              </a:lnSpc>
            </a:pPr>
            <a:r>
              <a:rPr lang="en-US" altLang="en-US" sz="3600">
                <a:latin typeface="Arial" charset="0"/>
              </a:rPr>
              <a:t>Since it is a </a:t>
            </a:r>
            <a:r>
              <a:rPr lang="en-US" altLang="en-US" sz="3600" u="sng">
                <a:latin typeface="Arial" charset="0"/>
              </a:rPr>
              <a:t>pair</a:t>
            </a:r>
            <a:r>
              <a:rPr lang="en-US" altLang="en-US" sz="3600">
                <a:latin typeface="Arial" charset="0"/>
              </a:rPr>
              <a:t> of chemicals:</a:t>
            </a:r>
          </a:p>
          <a:p>
            <a:pPr lvl="1">
              <a:lnSpc>
                <a:spcPct val="90000"/>
              </a:lnSpc>
            </a:pPr>
            <a:r>
              <a:rPr lang="en-US" altLang="en-US" sz="3600">
                <a:latin typeface="Arial" charset="0"/>
              </a:rPr>
              <a:t>one chemical neutralizes any </a:t>
            </a:r>
            <a:r>
              <a:rPr lang="en-US" altLang="en-US" sz="3600" i="1">
                <a:solidFill>
                  <a:schemeClr val="tx2"/>
                </a:solidFill>
                <a:latin typeface="Arial" charset="0"/>
              </a:rPr>
              <a:t>acid</a:t>
            </a:r>
            <a:r>
              <a:rPr lang="en-US" altLang="en-US" sz="3600">
                <a:latin typeface="Arial" charset="0"/>
              </a:rPr>
              <a:t> added, while the other chemical would neutralize any additional </a:t>
            </a:r>
            <a:r>
              <a:rPr lang="en-US" altLang="en-US" sz="3600" i="1">
                <a:solidFill>
                  <a:schemeClr val="tx2"/>
                </a:solidFill>
                <a:latin typeface="Arial" charset="0"/>
              </a:rPr>
              <a:t>base</a:t>
            </a:r>
          </a:p>
          <a:p>
            <a:pPr lvl="1">
              <a:lnSpc>
                <a:spcPct val="90000"/>
              </a:lnSpc>
            </a:pPr>
            <a:r>
              <a:rPr lang="en-US" altLang="en-US" sz="3600">
                <a:latin typeface="Arial" charset="0"/>
              </a:rPr>
              <a:t>AND, they </a:t>
            </a:r>
            <a:r>
              <a:rPr lang="en-US" altLang="en-US" sz="4000" b="1" i="1" u="sng">
                <a:solidFill>
                  <a:srgbClr val="FFFF00"/>
                </a:solidFill>
                <a:latin typeface="Arial" charset="0"/>
              </a:rPr>
              <a:t>produce each other</a:t>
            </a:r>
            <a:r>
              <a:rPr lang="en-US" altLang="en-US" sz="3600">
                <a:latin typeface="Arial" charset="0"/>
              </a:rPr>
              <a:t> in the process!!!</a:t>
            </a:r>
          </a:p>
        </p:txBody>
      </p:sp>
    </p:spTree>
    <p:extLst>
      <p:ext uri="{BB962C8B-B14F-4D97-AF65-F5344CB8AC3E}">
        <p14:creationId xmlns:p14="http://schemas.microsoft.com/office/powerpoint/2010/main" val="301111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 build="p" bldLvl="5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671513" y="550863"/>
            <a:ext cx="7772400" cy="762000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Buffers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371600"/>
            <a:ext cx="815340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4200">
                <a:latin typeface="Arial" charset="0"/>
              </a:rPr>
              <a:t>Example: Ethanoic (acetic) acid and sodium ethanoate (also called sodium acetate)</a:t>
            </a:r>
          </a:p>
          <a:p>
            <a:pPr>
              <a:lnSpc>
                <a:spcPct val="90000"/>
              </a:lnSpc>
            </a:pPr>
            <a:r>
              <a:rPr lang="en-US" altLang="en-US" sz="4200">
                <a:latin typeface="Arial" charset="0"/>
              </a:rPr>
              <a:t>Examples on page 621 of these</a:t>
            </a:r>
          </a:p>
          <a:p>
            <a:pPr>
              <a:lnSpc>
                <a:spcPct val="90000"/>
              </a:lnSpc>
            </a:pPr>
            <a:r>
              <a:rPr lang="en-US" altLang="en-US" sz="4200">
                <a:latin typeface="Arial" charset="0"/>
              </a:rPr>
              <a:t>The </a:t>
            </a:r>
            <a:r>
              <a:rPr lang="en-US" altLang="en-US" sz="4200" u="sng">
                <a:solidFill>
                  <a:schemeClr val="tx2"/>
                </a:solidFill>
                <a:latin typeface="Arial" charset="0"/>
              </a:rPr>
              <a:t>buffer capacity</a:t>
            </a:r>
            <a:r>
              <a:rPr lang="en-US" altLang="en-US" sz="4200">
                <a:latin typeface="Arial" charset="0"/>
              </a:rPr>
              <a:t> is the amount of acid or base that can be added before a significant change in pH</a:t>
            </a:r>
          </a:p>
        </p:txBody>
      </p:sp>
    </p:spTree>
    <p:extLst>
      <p:ext uri="{BB962C8B-B14F-4D97-AF65-F5344CB8AC3E}">
        <p14:creationId xmlns:p14="http://schemas.microsoft.com/office/powerpoint/2010/main" val="409563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7" grpId="0" build="p" bldLvl="5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762000"/>
          </a:xfrm>
        </p:spPr>
        <p:txBody>
          <a:bodyPr/>
          <a:lstStyle/>
          <a:p>
            <a:r>
              <a:rPr lang="en-US" altLang="en-US">
                <a:latin typeface="Arial" charset="0"/>
              </a:rPr>
              <a:t>Buffers</a:t>
            </a:r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57288"/>
            <a:ext cx="8229600" cy="54673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600">
                <a:latin typeface="Arial" charset="0"/>
              </a:rPr>
              <a:t>The two buffers that are crucial to maintain the pH of human blood are:</a:t>
            </a:r>
          </a:p>
          <a:p>
            <a:pPr lvl="1">
              <a:lnSpc>
                <a:spcPct val="110000"/>
              </a:lnSpc>
              <a:buFontTx/>
              <a:buNone/>
            </a:pPr>
            <a:r>
              <a:rPr lang="en-US" altLang="en-US" sz="3600">
                <a:latin typeface="Arial" charset="0"/>
              </a:rPr>
              <a:t>1. carbonic acid (H</a:t>
            </a:r>
            <a:r>
              <a:rPr lang="en-US" altLang="en-US" sz="3600" b="1" baseline="-25000">
                <a:latin typeface="Arial" charset="0"/>
              </a:rPr>
              <a:t>2</a:t>
            </a:r>
            <a:r>
              <a:rPr lang="en-US" altLang="en-US" sz="3600">
                <a:latin typeface="Arial" charset="0"/>
              </a:rPr>
              <a:t>CO</a:t>
            </a:r>
            <a:r>
              <a:rPr lang="en-US" altLang="en-US" sz="3600" b="1" baseline="-25000">
                <a:latin typeface="Arial" charset="0"/>
              </a:rPr>
              <a:t>3</a:t>
            </a:r>
            <a:r>
              <a:rPr lang="en-US" altLang="en-US" sz="3600">
                <a:latin typeface="Arial" charset="0"/>
              </a:rPr>
              <a:t>) &amp; hydrogen carbonate (HCO</a:t>
            </a:r>
            <a:r>
              <a:rPr lang="en-US" altLang="en-US" sz="3600" b="1" baseline="-25000">
                <a:latin typeface="Arial" charset="0"/>
              </a:rPr>
              <a:t>3</a:t>
            </a:r>
            <a:r>
              <a:rPr lang="en-US" altLang="en-US" sz="3600" b="1" baseline="30000">
                <a:latin typeface="Arial" charset="0"/>
              </a:rPr>
              <a:t>1-</a:t>
            </a:r>
            <a:r>
              <a:rPr lang="en-US" altLang="en-US" sz="3600">
                <a:latin typeface="Arial" charset="0"/>
              </a:rPr>
              <a:t>)</a:t>
            </a:r>
          </a:p>
          <a:p>
            <a:pPr lvl="1">
              <a:lnSpc>
                <a:spcPct val="110000"/>
              </a:lnSpc>
              <a:buFontTx/>
              <a:buNone/>
            </a:pPr>
            <a:r>
              <a:rPr lang="en-US" altLang="en-US" sz="3600">
                <a:latin typeface="Arial" charset="0"/>
              </a:rPr>
              <a:t>2. dihydrogen phosphate (H</a:t>
            </a:r>
            <a:r>
              <a:rPr lang="en-US" altLang="en-US" sz="3600" b="1" baseline="-25000">
                <a:latin typeface="Arial" charset="0"/>
              </a:rPr>
              <a:t>2</a:t>
            </a:r>
            <a:r>
              <a:rPr lang="en-US" altLang="en-US" sz="3600">
                <a:latin typeface="Arial" charset="0"/>
              </a:rPr>
              <a:t>PO</a:t>
            </a:r>
            <a:r>
              <a:rPr lang="en-US" altLang="en-US" sz="3600" b="1" baseline="-25000">
                <a:latin typeface="Arial" charset="0"/>
              </a:rPr>
              <a:t>4</a:t>
            </a:r>
            <a:r>
              <a:rPr lang="en-US" altLang="en-US" sz="3600" b="1" baseline="30000">
                <a:latin typeface="Arial" charset="0"/>
              </a:rPr>
              <a:t>1-</a:t>
            </a:r>
            <a:r>
              <a:rPr lang="en-US" altLang="en-US" sz="3600">
                <a:latin typeface="Arial" charset="0"/>
              </a:rPr>
              <a:t>) &amp; monohydrogen phoshate (HPO</a:t>
            </a:r>
            <a:r>
              <a:rPr lang="en-US" altLang="en-US" sz="3600" b="1" baseline="-25000">
                <a:latin typeface="Arial" charset="0"/>
              </a:rPr>
              <a:t>4</a:t>
            </a:r>
            <a:r>
              <a:rPr lang="en-US" altLang="en-US" sz="3600" b="1" baseline="30000">
                <a:latin typeface="Arial" charset="0"/>
              </a:rPr>
              <a:t>2-</a:t>
            </a:r>
            <a:r>
              <a:rPr lang="en-US" altLang="en-US" sz="3600">
                <a:latin typeface="Arial" charset="0"/>
              </a:rPr>
              <a:t>) </a:t>
            </a:r>
          </a:p>
          <a:p>
            <a:pPr lvl="1">
              <a:lnSpc>
                <a:spcPct val="90000"/>
              </a:lnSpc>
            </a:pPr>
            <a:r>
              <a:rPr lang="en-US" altLang="en-US" sz="3200">
                <a:latin typeface="Arial" charset="0"/>
              </a:rPr>
              <a:t>Table 19.10, page 621 has some important buffer systems</a:t>
            </a:r>
          </a:p>
          <a:p>
            <a:pPr lvl="1">
              <a:lnSpc>
                <a:spcPct val="90000"/>
              </a:lnSpc>
            </a:pPr>
            <a:r>
              <a:rPr lang="en-US" altLang="en-US" sz="3600">
                <a:latin typeface="Arial" charset="0"/>
              </a:rPr>
              <a:t>Conceptual Problem 19.2, p. 622</a:t>
            </a:r>
            <a:r>
              <a:rPr lang="en-US" altLang="en-US" sz="36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0206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1" grpId="0" build="p" bldLvl="5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92" name="Picture 4" descr="MVC-015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315913"/>
            <a:ext cx="8723312" cy="636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250825" y="476250"/>
            <a:ext cx="2757488" cy="5969000"/>
          </a:xfrm>
          <a:prstGeom prst="rect">
            <a:avLst/>
          </a:prstGeom>
          <a:solidFill>
            <a:schemeClr val="tx1"/>
          </a:solidFill>
          <a:ln w="28575">
            <a:solidFill>
              <a:schemeClr val="tx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>
                <a:solidFill>
                  <a:srgbClr val="000000"/>
                </a:solidFill>
                <a:latin typeface="Arial" charset="0"/>
              </a:rPr>
              <a:t>Aspirin (which is a type of acid) sometimes causes stomach upset; thus by adding a “buffer”, it does not cause the acid irritation.</a:t>
            </a:r>
          </a:p>
        </p:txBody>
      </p:sp>
      <p:sp>
        <p:nvSpPr>
          <p:cNvPr id="217095" name="Text Box 7"/>
          <p:cNvSpPr txBox="1">
            <a:spLocks noChangeArrowheads="1"/>
          </p:cNvSpPr>
          <p:nvPr/>
        </p:nvSpPr>
        <p:spPr bwMode="auto">
          <a:xfrm>
            <a:off x="6611938" y="635000"/>
            <a:ext cx="2532062" cy="548163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u="sng">
                <a:solidFill>
                  <a:srgbClr val="000000"/>
                </a:solidFill>
                <a:latin typeface="Arial" charset="0"/>
              </a:rPr>
              <a:t>Bufferin</a:t>
            </a:r>
            <a:r>
              <a:rPr lang="en-US" altLang="en-US" sz="3200">
                <a:solidFill>
                  <a:srgbClr val="000000"/>
                </a:solidFill>
                <a:latin typeface="Arial" charset="0"/>
              </a:rPr>
              <a:t> is one brand of a buffered aspirin that is sold in stores.  What about the cost compared to plain aspirin?</a:t>
            </a:r>
          </a:p>
        </p:txBody>
      </p:sp>
    </p:spTree>
    <p:extLst>
      <p:ext uri="{BB962C8B-B14F-4D97-AF65-F5344CB8AC3E}">
        <p14:creationId xmlns:p14="http://schemas.microsoft.com/office/powerpoint/2010/main" val="241032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3" grpId="0" animBg="1"/>
      <p:bldP spid="21709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 u="sng" dirty="0">
                <a:latin typeface="Arial" charset="0"/>
              </a:rPr>
              <a:t>2. </a:t>
            </a:r>
            <a:r>
              <a:rPr lang="en-US" altLang="en-US" u="sng" dirty="0" err="1">
                <a:latin typeface="Arial" charset="0"/>
              </a:rPr>
              <a:t>Brønsted</a:t>
            </a:r>
            <a:r>
              <a:rPr lang="en-US" altLang="en-US" u="sng" dirty="0">
                <a:latin typeface="Arial" charset="0"/>
              </a:rPr>
              <a:t>-Lowry - 1923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5181600"/>
          </a:xfrm>
          <a:noFill/>
          <a:ln/>
        </p:spPr>
        <p:txBody>
          <a:bodyPr>
            <a:normAutofit/>
          </a:bodyPr>
          <a:lstStyle/>
          <a:p>
            <a:r>
              <a:rPr lang="en-US" altLang="en-US" sz="3200" u="sng" dirty="0" smtClean="0">
                <a:latin typeface="Arial" charset="0"/>
              </a:rPr>
              <a:t>Acid</a:t>
            </a:r>
            <a:r>
              <a:rPr lang="en-US" altLang="en-US" sz="3200" dirty="0" smtClean="0">
                <a:latin typeface="Arial" charset="0"/>
              </a:rPr>
              <a:t> </a:t>
            </a:r>
            <a:r>
              <a:rPr lang="en-US" altLang="en-US" sz="3200" dirty="0">
                <a:latin typeface="Arial" charset="0"/>
              </a:rPr>
              <a:t>is hydrogen-ion donor (H</a:t>
            </a:r>
            <a:r>
              <a:rPr lang="en-US" altLang="en-US" sz="3200" baseline="30000" dirty="0">
                <a:latin typeface="Arial" charset="0"/>
              </a:rPr>
              <a:t>+ </a:t>
            </a:r>
            <a:r>
              <a:rPr lang="en-US" altLang="en-US" sz="3200" dirty="0">
                <a:latin typeface="Arial" charset="0"/>
              </a:rPr>
              <a:t>or proton</a:t>
            </a:r>
            <a:r>
              <a:rPr lang="en-US" altLang="en-US" sz="3200" dirty="0" smtClean="0">
                <a:latin typeface="Arial" charset="0"/>
              </a:rPr>
              <a:t>)</a:t>
            </a:r>
          </a:p>
          <a:p>
            <a:r>
              <a:rPr lang="en-US" altLang="en-US" sz="3200" dirty="0" smtClean="0">
                <a:latin typeface="Arial" charset="0"/>
              </a:rPr>
              <a:t> </a:t>
            </a:r>
            <a:r>
              <a:rPr lang="en-US" altLang="en-US" sz="3200" u="sng" dirty="0" smtClean="0">
                <a:latin typeface="Arial" charset="0"/>
              </a:rPr>
              <a:t>Base</a:t>
            </a:r>
            <a:r>
              <a:rPr lang="en-US" altLang="en-US" sz="3200" dirty="0" smtClean="0">
                <a:latin typeface="Arial" charset="0"/>
              </a:rPr>
              <a:t> </a:t>
            </a:r>
            <a:r>
              <a:rPr lang="en-US" altLang="en-US" sz="3200" dirty="0">
                <a:latin typeface="Arial" charset="0"/>
              </a:rPr>
              <a:t>is hydrogen-ion acceptor.</a:t>
            </a:r>
          </a:p>
          <a:p>
            <a:r>
              <a:rPr lang="en-US" altLang="en-US" sz="3200" dirty="0">
                <a:latin typeface="Arial" charset="0"/>
              </a:rPr>
              <a:t>Acids and bases always come in pairs</a:t>
            </a:r>
            <a:r>
              <a:rPr lang="en-US" altLang="en-US" sz="3200" dirty="0" smtClean="0">
                <a:latin typeface="Arial" charset="0"/>
              </a:rPr>
              <a:t>.</a:t>
            </a:r>
          </a:p>
          <a:p>
            <a:endParaRPr lang="en-US" altLang="en-US" sz="3200" dirty="0">
              <a:latin typeface="Arial" charset="0"/>
            </a:endParaRPr>
          </a:p>
          <a:p>
            <a:r>
              <a:rPr lang="en-US" altLang="en-US" sz="3200" dirty="0" err="1" smtClean="0">
                <a:latin typeface="Arial" charset="0"/>
              </a:rPr>
              <a:t>HCl</a:t>
            </a:r>
            <a:r>
              <a:rPr lang="en-US" altLang="en-US" sz="3200" b="1" baseline="-25000" dirty="0" smtClean="0">
                <a:latin typeface="Arial" charset="0"/>
              </a:rPr>
              <a:t>(g</a:t>
            </a:r>
            <a:r>
              <a:rPr lang="en-US" altLang="en-US" sz="3200" b="1" baseline="-25000" dirty="0">
                <a:latin typeface="Arial" charset="0"/>
              </a:rPr>
              <a:t>)</a:t>
            </a:r>
            <a:r>
              <a:rPr lang="en-US" altLang="en-US" sz="3200" dirty="0">
                <a:latin typeface="Arial" charset="0"/>
              </a:rPr>
              <a:t> + H</a:t>
            </a:r>
            <a:r>
              <a:rPr lang="en-US" altLang="en-US" sz="3200" baseline="-25000" dirty="0">
                <a:latin typeface="Arial" charset="0"/>
              </a:rPr>
              <a:t>2</a:t>
            </a:r>
            <a:r>
              <a:rPr lang="en-US" altLang="en-US" sz="3200" dirty="0">
                <a:latin typeface="Arial" charset="0"/>
              </a:rPr>
              <a:t>O</a:t>
            </a:r>
            <a:r>
              <a:rPr lang="en-US" altLang="en-US" sz="3200" b="1" baseline="-25000" dirty="0">
                <a:latin typeface="Arial" charset="0"/>
              </a:rPr>
              <a:t>(l)</a:t>
            </a:r>
            <a:r>
              <a:rPr lang="en-US" altLang="en-US" sz="3200" dirty="0">
                <a:latin typeface="Arial" charset="0"/>
              </a:rPr>
              <a:t> </a:t>
            </a:r>
            <a:r>
              <a:rPr lang="en-US" altLang="en-US" sz="3200" dirty="0">
                <a:latin typeface="Arial" charset="0"/>
                <a:cs typeface="Arial" charset="0"/>
              </a:rPr>
              <a:t>↔</a:t>
            </a:r>
            <a:r>
              <a:rPr lang="en-US" altLang="en-US" sz="3200" dirty="0">
                <a:latin typeface="Arial" charset="0"/>
              </a:rPr>
              <a:t> H</a:t>
            </a:r>
            <a:r>
              <a:rPr lang="en-US" altLang="en-US" sz="3200" baseline="-25000" dirty="0">
                <a:latin typeface="Arial" charset="0"/>
              </a:rPr>
              <a:t>3</a:t>
            </a:r>
            <a:r>
              <a:rPr lang="en-US" altLang="en-US" sz="3200" dirty="0">
                <a:latin typeface="Arial" charset="0"/>
              </a:rPr>
              <a:t>O</a:t>
            </a:r>
            <a:r>
              <a:rPr lang="en-US" altLang="en-US" sz="3200" baseline="30000" dirty="0">
                <a:latin typeface="Arial" charset="0"/>
              </a:rPr>
              <a:t>+</a:t>
            </a:r>
            <a:r>
              <a:rPr lang="en-US" altLang="en-US" sz="3200" b="1" baseline="-25000" dirty="0">
                <a:latin typeface="Arial" charset="0"/>
              </a:rPr>
              <a:t>(</a:t>
            </a:r>
            <a:r>
              <a:rPr lang="en-US" altLang="en-US" sz="3200" b="1" baseline="-25000" dirty="0" err="1">
                <a:latin typeface="Arial" charset="0"/>
              </a:rPr>
              <a:t>aq</a:t>
            </a:r>
            <a:r>
              <a:rPr lang="en-US" altLang="en-US" sz="3200" b="1" baseline="-25000" dirty="0">
                <a:latin typeface="Arial" charset="0"/>
              </a:rPr>
              <a:t>)</a:t>
            </a:r>
            <a:r>
              <a:rPr lang="en-US" altLang="en-US" sz="3200" dirty="0">
                <a:latin typeface="Arial" charset="0"/>
              </a:rPr>
              <a:t> + Cl</a:t>
            </a:r>
            <a:r>
              <a:rPr lang="en-US" altLang="en-US" sz="3200" baseline="30000" dirty="0">
                <a:latin typeface="Arial" charset="0"/>
              </a:rPr>
              <a:t>-</a:t>
            </a:r>
            <a:r>
              <a:rPr lang="en-US" altLang="en-US" sz="3200" b="1" baseline="-25000" dirty="0">
                <a:latin typeface="Arial" charset="0"/>
              </a:rPr>
              <a:t>(</a:t>
            </a:r>
            <a:r>
              <a:rPr lang="en-US" altLang="en-US" sz="3200" b="1" baseline="-25000" dirty="0" err="1">
                <a:latin typeface="Arial" charset="0"/>
              </a:rPr>
              <a:t>aq</a:t>
            </a:r>
            <a:r>
              <a:rPr lang="en-US" altLang="en-US" sz="3200" b="1" baseline="-25000" dirty="0" smtClean="0">
                <a:latin typeface="Arial" charset="0"/>
              </a:rPr>
              <a:t>)</a:t>
            </a:r>
          </a:p>
          <a:p>
            <a:pPr marL="68580" indent="0">
              <a:buNone/>
            </a:pPr>
            <a:r>
              <a:rPr lang="en-US" altLang="en-US" sz="3200" dirty="0" smtClean="0">
                <a:latin typeface="Arial" charset="0"/>
              </a:rPr>
              <a:t>    acid       base</a:t>
            </a:r>
            <a:endParaRPr lang="en-US" altLang="en-US" sz="3200" dirty="0">
              <a:latin typeface="Arial" charset="0"/>
            </a:endParaRPr>
          </a:p>
        </p:txBody>
      </p:sp>
      <p:sp>
        <p:nvSpPr>
          <p:cNvPr id="10" name="U-Turn Arrow 9"/>
          <p:cNvSpPr/>
          <p:nvPr/>
        </p:nvSpPr>
        <p:spPr>
          <a:xfrm>
            <a:off x="1143000" y="3135086"/>
            <a:ext cx="1905000" cy="533400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990600" y="3657600"/>
            <a:ext cx="381000" cy="457200"/>
          </a:xfrm>
          <a:prstGeom prst="ellipse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52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uiExpand="1" build="p"/>
      <p:bldP spid="10" grpId="0" animBg="1"/>
      <p:bldP spid="11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6" name="WordArt 4"/>
          <p:cNvSpPr>
            <a:spLocks noChangeArrowheads="1" noChangeShapeType="1" noTextEdit="1"/>
          </p:cNvSpPr>
          <p:nvPr/>
        </p:nvSpPr>
        <p:spPr bwMode="auto">
          <a:xfrm>
            <a:off x="2338388" y="3109913"/>
            <a:ext cx="446722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End of Chapter 19</a:t>
            </a:r>
          </a:p>
        </p:txBody>
      </p:sp>
    </p:spTree>
    <p:extLst>
      <p:ext uri="{BB962C8B-B14F-4D97-AF65-F5344CB8AC3E}">
        <p14:creationId xmlns:p14="http://schemas.microsoft.com/office/powerpoint/2010/main" val="58172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>
                <a:latin typeface="Arial" charset="0"/>
              </a:rPr>
              <a:t>Acids and bases come in pairs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43000"/>
            <a:ext cx="7772400" cy="5257800"/>
          </a:xfrm>
          <a:noFill/>
          <a:ln/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A “</a:t>
            </a:r>
            <a:r>
              <a:rPr lang="en-US" altLang="en-US" sz="3200" b="1" u="sng" dirty="0">
                <a:solidFill>
                  <a:schemeClr val="bg1"/>
                </a:solidFill>
                <a:latin typeface="Arial" charset="0"/>
              </a:rPr>
              <a:t>conjugate base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”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forms when the acid donates the hydrogen</a:t>
            </a:r>
          </a:p>
          <a:p>
            <a:pPr>
              <a:lnSpc>
                <a:spcPct val="90000"/>
              </a:lnSpc>
            </a:pP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A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“</a:t>
            </a:r>
            <a:r>
              <a:rPr lang="en-US" altLang="en-US" sz="3200" b="1" u="sng" dirty="0">
                <a:solidFill>
                  <a:schemeClr val="bg1"/>
                </a:solidFill>
                <a:latin typeface="Arial" charset="0"/>
              </a:rPr>
              <a:t>conjugate acid</a:t>
            </a:r>
            <a:r>
              <a:rPr lang="en-US" altLang="en-US" sz="3200" b="1" dirty="0">
                <a:solidFill>
                  <a:schemeClr val="bg1"/>
                </a:solidFill>
                <a:latin typeface="Arial" charset="0"/>
              </a:rPr>
              <a:t>”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forms when base accepts the hydrogen</a:t>
            </a:r>
          </a:p>
          <a:p>
            <a:pPr>
              <a:lnSpc>
                <a:spcPct val="90000"/>
              </a:lnSpc>
            </a:pP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Acid and Base are always on the left side of the arrow, the conjugates are on the right side</a:t>
            </a:r>
            <a:endParaRPr lang="en-US" altLang="en-US" sz="3200" dirty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 altLang="en-US" sz="3200" u="sng" dirty="0" smtClean="0">
              <a:solidFill>
                <a:schemeClr val="bg1"/>
              </a:solidFill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 altLang="en-US" sz="2800" dirty="0">
              <a:latin typeface="Arial" charset="0"/>
            </a:endParaRPr>
          </a:p>
        </p:txBody>
      </p:sp>
      <p:pic>
        <p:nvPicPr>
          <p:cNvPr id="4" name="Picture 5" descr="16_03-01U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8"/>
          <a:stretch>
            <a:fillRect/>
          </a:stretch>
        </p:blipFill>
        <p:spPr>
          <a:xfrm>
            <a:off x="609600" y="4495800"/>
            <a:ext cx="7467599" cy="228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75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>
                <a:latin typeface="Arial" charset="0"/>
              </a:rPr>
              <a:t>Acids and bases come in pairs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534400" cy="5254625"/>
          </a:xfrm>
          <a:noFill/>
          <a:ln/>
        </p:spPr>
        <p:txBody>
          <a:bodyPr>
            <a:noAutofit/>
          </a:bodyPr>
          <a:lstStyle/>
          <a:p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NH</a:t>
            </a:r>
            <a:r>
              <a:rPr lang="en-US" altLang="en-US" sz="3200" b="1" baseline="-25000" dirty="0" smtClean="0">
                <a:solidFill>
                  <a:schemeClr val="bg1"/>
                </a:solidFill>
                <a:latin typeface="Arial" charset="0"/>
              </a:rPr>
              <a:t>3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+ H</a:t>
            </a:r>
            <a:r>
              <a:rPr lang="en-US" altLang="en-US" sz="3200" b="1" baseline="-25000" dirty="0">
                <a:solidFill>
                  <a:schemeClr val="bg1"/>
                </a:solidFill>
                <a:latin typeface="Arial" charset="0"/>
              </a:rPr>
              <a:t>2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O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  <a:cs typeface="Arial" charset="0"/>
              </a:rPr>
              <a:t>↔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NH</a:t>
            </a:r>
            <a:r>
              <a:rPr lang="en-US" altLang="en-US" sz="3200" b="1" baseline="-25000" dirty="0" smtClean="0">
                <a:solidFill>
                  <a:schemeClr val="bg1"/>
                </a:solidFill>
                <a:latin typeface="Arial" charset="0"/>
              </a:rPr>
              <a:t>4</a:t>
            </a:r>
            <a:r>
              <a:rPr lang="en-US" altLang="en-US" sz="3200" b="1" baseline="30000" dirty="0" smtClean="0">
                <a:solidFill>
                  <a:schemeClr val="bg1"/>
                </a:solidFill>
                <a:latin typeface="Arial" charset="0"/>
              </a:rPr>
              <a:t>+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+ 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OH</a:t>
            </a:r>
            <a:r>
              <a:rPr lang="en-US" altLang="en-US" sz="3200" b="1" baseline="30000" dirty="0" smtClean="0">
                <a:solidFill>
                  <a:schemeClr val="bg1"/>
                </a:solidFill>
                <a:latin typeface="Arial" charset="0"/>
              </a:rPr>
              <a:t>-</a:t>
            </a:r>
            <a:endParaRPr lang="en-US" altLang="en-US" sz="3200" b="1" baseline="30000" dirty="0">
              <a:solidFill>
                <a:schemeClr val="bg1"/>
              </a:solidFill>
              <a:latin typeface="Arial" charset="0"/>
            </a:endParaRPr>
          </a:p>
          <a:p>
            <a:pPr>
              <a:buFont typeface="Monotype Sorts" pitchFamily="2" charset="2"/>
              <a:buNone/>
            </a:pP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  base   acid       c.a.      </a:t>
            </a:r>
            <a:r>
              <a:rPr lang="en-US" altLang="en-US" sz="3200" dirty="0" err="1">
                <a:solidFill>
                  <a:schemeClr val="bg1"/>
                </a:solidFill>
                <a:latin typeface="Arial" charset="0"/>
              </a:rPr>
              <a:t>c.b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.</a:t>
            </a:r>
          </a:p>
          <a:p>
            <a:pPr>
              <a:buFont typeface="Monotype Sorts" pitchFamily="2" charset="2"/>
              <a:buNone/>
            </a:pPr>
            <a:endParaRPr lang="en-US" altLang="en-US" sz="3200" dirty="0">
              <a:solidFill>
                <a:schemeClr val="bg1"/>
              </a:solidFill>
              <a:latin typeface="Arial" charset="0"/>
            </a:endParaRPr>
          </a:p>
          <a:p>
            <a:r>
              <a:rPr lang="en-US" altLang="en-US" sz="3200" dirty="0" err="1" smtClean="0">
                <a:solidFill>
                  <a:schemeClr val="bg1"/>
                </a:solidFill>
                <a:latin typeface="Arial" charset="0"/>
              </a:rPr>
              <a:t>HBr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+ H</a:t>
            </a:r>
            <a:r>
              <a:rPr lang="en-US" altLang="en-US" sz="3200" b="1" baseline="-25000" dirty="0">
                <a:solidFill>
                  <a:schemeClr val="bg1"/>
                </a:solidFill>
                <a:latin typeface="Arial" charset="0"/>
              </a:rPr>
              <a:t>2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O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  <a:cs typeface="Arial" charset="0"/>
              </a:rPr>
              <a:t>↔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H</a:t>
            </a:r>
            <a:r>
              <a:rPr lang="en-US" altLang="en-US" sz="3200" baseline="-25000" dirty="0" smtClean="0">
                <a:solidFill>
                  <a:schemeClr val="bg1"/>
                </a:solidFill>
                <a:latin typeface="Arial" charset="0"/>
              </a:rPr>
              <a:t>3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O</a:t>
            </a:r>
            <a:r>
              <a:rPr lang="en-US" altLang="en-US" sz="3200" b="1" baseline="30000" dirty="0" smtClean="0">
                <a:solidFill>
                  <a:schemeClr val="bg1"/>
                </a:solidFill>
                <a:latin typeface="Arial" charset="0"/>
              </a:rPr>
              <a:t>+</a:t>
            </a:r>
            <a:r>
              <a:rPr lang="en-US" altLang="en-US" sz="3200" baseline="300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+ 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Br</a:t>
            </a:r>
            <a:r>
              <a:rPr lang="en-US" altLang="en-US" sz="3200" b="1" baseline="30000" dirty="0" smtClean="0">
                <a:solidFill>
                  <a:schemeClr val="bg1"/>
                </a:solidFill>
                <a:latin typeface="Arial" charset="0"/>
              </a:rPr>
              <a:t>-</a:t>
            </a:r>
            <a:endParaRPr lang="en-US" altLang="en-US" sz="3200" b="1" baseline="30000" dirty="0">
              <a:solidFill>
                <a:schemeClr val="bg1"/>
              </a:solidFill>
              <a:latin typeface="Arial" charset="0"/>
            </a:endParaRPr>
          </a:p>
          <a:p>
            <a:pPr>
              <a:buFont typeface="Monotype Sorts" pitchFamily="2" charset="2"/>
              <a:buNone/>
            </a:pP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  acid    base      c.a.      </a:t>
            </a:r>
            <a:r>
              <a:rPr lang="en-US" altLang="en-US" sz="3200" dirty="0" err="1">
                <a:solidFill>
                  <a:schemeClr val="bg1"/>
                </a:solidFill>
                <a:latin typeface="Arial" charset="0"/>
              </a:rPr>
              <a:t>c.b</a:t>
            </a:r>
            <a:r>
              <a:rPr lang="en-US" altLang="en-US" sz="3200" dirty="0" smtClean="0">
                <a:solidFill>
                  <a:schemeClr val="bg1"/>
                </a:solidFill>
                <a:latin typeface="Arial" charset="0"/>
              </a:rPr>
              <a:t>.</a:t>
            </a:r>
          </a:p>
          <a:p>
            <a:pPr>
              <a:buFont typeface="Monotype Sorts" pitchFamily="2" charset="2"/>
              <a:buNone/>
            </a:pPr>
            <a:endParaRPr lang="en-US" altLang="en-US" sz="3200" dirty="0">
              <a:solidFill>
                <a:schemeClr val="bg1"/>
              </a:solidFill>
              <a:latin typeface="Arial" charset="0"/>
            </a:endParaRPr>
          </a:p>
          <a:p>
            <a:r>
              <a:rPr lang="en-US" altLang="en-US" sz="3200" u="sng" dirty="0">
                <a:solidFill>
                  <a:schemeClr val="bg1"/>
                </a:solidFill>
                <a:latin typeface="Arial" charset="0"/>
              </a:rPr>
              <a:t>Amphoteric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– a substance that can </a:t>
            </a:r>
            <a:r>
              <a:rPr lang="en-US" altLang="en-US" sz="3200" u="sng" dirty="0">
                <a:solidFill>
                  <a:schemeClr val="bg1"/>
                </a:solidFill>
                <a:latin typeface="Arial" charset="0"/>
              </a:rPr>
              <a:t>act as both</a:t>
            </a:r>
            <a:r>
              <a:rPr lang="en-US" altLang="en-US" sz="3200" dirty="0">
                <a:solidFill>
                  <a:schemeClr val="bg1"/>
                </a:solidFill>
                <a:latin typeface="Arial" charset="0"/>
              </a:rPr>
              <a:t> an acid and base- as water shows</a:t>
            </a:r>
          </a:p>
        </p:txBody>
      </p:sp>
      <p:sp>
        <p:nvSpPr>
          <p:cNvPr id="119833" name="Oval 25"/>
          <p:cNvSpPr>
            <a:spLocks noChangeArrowheads="1"/>
          </p:cNvSpPr>
          <p:nvPr/>
        </p:nvSpPr>
        <p:spPr bwMode="auto">
          <a:xfrm>
            <a:off x="1676400" y="1066800"/>
            <a:ext cx="1511300" cy="31242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16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uiExpand="1" build="p" autoUpdateAnimBg="0"/>
      <p:bldP spid="1198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228600"/>
            <a:ext cx="9165771" cy="5562600"/>
          </a:xfrm>
        </p:spPr>
        <p:txBody>
          <a:bodyPr>
            <a:normAutofit fontScale="25000" lnSpcReduction="20000"/>
          </a:bodyPr>
          <a:lstStyle/>
          <a:p>
            <a:r>
              <a:rPr lang="en-US" sz="11200" dirty="0" smtClean="0"/>
              <a:t>Identify the acid, base, conjugate acid, and conjugate base </a:t>
            </a:r>
          </a:p>
          <a:p>
            <a:r>
              <a:rPr lang="en-US" sz="11200" dirty="0" smtClean="0"/>
              <a:t>CH</a:t>
            </a:r>
            <a:r>
              <a:rPr lang="en-US" sz="11200" baseline="-25000" dirty="0" smtClean="0"/>
              <a:t>3</a:t>
            </a:r>
            <a:r>
              <a:rPr lang="en-US" sz="11200" dirty="0" smtClean="0"/>
              <a:t>COOH  </a:t>
            </a:r>
            <a:r>
              <a:rPr lang="en-US" sz="11200" dirty="0"/>
              <a:t>+  H</a:t>
            </a:r>
            <a:r>
              <a:rPr lang="en-US" sz="11200" baseline="-25000" dirty="0"/>
              <a:t>2</a:t>
            </a:r>
            <a:r>
              <a:rPr lang="en-US" sz="11200" dirty="0"/>
              <a:t>O  →  H</a:t>
            </a:r>
            <a:r>
              <a:rPr lang="en-US" sz="11200" baseline="-25000" dirty="0"/>
              <a:t>3</a:t>
            </a:r>
            <a:r>
              <a:rPr lang="en-US" sz="11200" dirty="0"/>
              <a:t>O</a:t>
            </a:r>
            <a:r>
              <a:rPr lang="en-US" sz="11200" baseline="30000" dirty="0"/>
              <a:t>+</a:t>
            </a:r>
            <a:r>
              <a:rPr lang="en-US" sz="11200" dirty="0"/>
              <a:t>  + CH</a:t>
            </a:r>
            <a:r>
              <a:rPr lang="en-US" sz="11200" baseline="-25000" dirty="0"/>
              <a:t>3</a:t>
            </a:r>
            <a:r>
              <a:rPr lang="en-US" sz="11200" dirty="0"/>
              <a:t>COO</a:t>
            </a:r>
            <a:r>
              <a:rPr lang="en-US" sz="11200" baseline="30000" dirty="0"/>
              <a:t>-</a:t>
            </a:r>
            <a:endParaRPr lang="en-US" sz="11200" dirty="0"/>
          </a:p>
          <a:p>
            <a:r>
              <a:rPr lang="en-US" sz="11200" dirty="0"/>
              <a:t> </a:t>
            </a:r>
            <a:endParaRPr lang="en-US" sz="11200" dirty="0" smtClean="0"/>
          </a:p>
          <a:p>
            <a:endParaRPr lang="en-US" sz="11200" dirty="0"/>
          </a:p>
          <a:p>
            <a:r>
              <a:rPr lang="en-US" sz="11200" dirty="0"/>
              <a:t> </a:t>
            </a:r>
            <a:r>
              <a:rPr lang="en-US" sz="11200" dirty="0" err="1" smtClean="0"/>
              <a:t>HCl</a:t>
            </a:r>
            <a:r>
              <a:rPr lang="en-US" sz="11200" dirty="0" smtClean="0"/>
              <a:t>  </a:t>
            </a:r>
            <a:r>
              <a:rPr lang="en-US" sz="11200" dirty="0"/>
              <a:t>+  SO</a:t>
            </a:r>
            <a:r>
              <a:rPr lang="en-US" sz="11200" baseline="-25000" dirty="0"/>
              <a:t>3</a:t>
            </a:r>
            <a:r>
              <a:rPr lang="en-US" sz="11200" baseline="30000" dirty="0"/>
              <a:t>-2</a:t>
            </a:r>
            <a:r>
              <a:rPr lang="en-US" sz="11200" dirty="0"/>
              <a:t>  →   HSO</a:t>
            </a:r>
            <a:r>
              <a:rPr lang="en-US" sz="11200" baseline="-25000" dirty="0"/>
              <a:t>3</a:t>
            </a:r>
            <a:r>
              <a:rPr lang="en-US" sz="11200" baseline="30000" dirty="0"/>
              <a:t>-</a:t>
            </a:r>
            <a:r>
              <a:rPr lang="en-US" sz="11200" dirty="0"/>
              <a:t>  +   Cl</a:t>
            </a:r>
            <a:r>
              <a:rPr lang="en-US" sz="11200" baseline="30000" dirty="0"/>
              <a:t>-</a:t>
            </a:r>
            <a:endParaRPr lang="en-US" sz="11200" dirty="0"/>
          </a:p>
          <a:p>
            <a:r>
              <a:rPr lang="en-US" sz="11200" dirty="0"/>
              <a:t> </a:t>
            </a:r>
            <a:endParaRPr lang="en-US" sz="11200" dirty="0" smtClean="0"/>
          </a:p>
          <a:p>
            <a:endParaRPr lang="en-US" sz="11200" dirty="0"/>
          </a:p>
          <a:p>
            <a:r>
              <a:rPr lang="en-US" sz="11200" dirty="0"/>
              <a:t> </a:t>
            </a:r>
            <a:r>
              <a:rPr lang="en-US" sz="11200" dirty="0" smtClean="0"/>
              <a:t>NH</a:t>
            </a:r>
            <a:r>
              <a:rPr lang="en-US" sz="11200" baseline="-25000" dirty="0" smtClean="0"/>
              <a:t>3 </a:t>
            </a:r>
            <a:r>
              <a:rPr lang="en-US" sz="11200" dirty="0" smtClean="0"/>
              <a:t> </a:t>
            </a:r>
            <a:r>
              <a:rPr lang="en-US" sz="11200" dirty="0"/>
              <a:t>+  HNO</a:t>
            </a:r>
            <a:r>
              <a:rPr lang="en-US" sz="11200" baseline="-25000" dirty="0"/>
              <a:t>2</a:t>
            </a:r>
            <a:r>
              <a:rPr lang="en-US" sz="11200" dirty="0"/>
              <a:t>  →  NO</a:t>
            </a:r>
            <a:r>
              <a:rPr lang="en-US" sz="11200" baseline="-25000" dirty="0"/>
              <a:t>2</a:t>
            </a:r>
            <a:r>
              <a:rPr lang="en-US" sz="11200" baseline="30000" dirty="0"/>
              <a:t>-</a:t>
            </a:r>
            <a:r>
              <a:rPr lang="en-US" sz="11200" dirty="0"/>
              <a:t>  +  NH</a:t>
            </a:r>
            <a:r>
              <a:rPr lang="en-US" sz="11200" baseline="-25000" dirty="0"/>
              <a:t>4</a:t>
            </a:r>
            <a:r>
              <a:rPr lang="en-US" sz="11200" baseline="30000" dirty="0"/>
              <a:t>+</a:t>
            </a:r>
            <a:r>
              <a:rPr lang="en-US" sz="11200" dirty="0"/>
              <a:t>  </a:t>
            </a:r>
          </a:p>
          <a:p>
            <a:r>
              <a:rPr lang="en-US" sz="11200" dirty="0"/>
              <a:t> </a:t>
            </a:r>
            <a:endParaRPr lang="en-US" sz="11200" dirty="0" smtClean="0"/>
          </a:p>
          <a:p>
            <a:endParaRPr lang="en-US" sz="11200" dirty="0"/>
          </a:p>
          <a:p>
            <a:r>
              <a:rPr lang="en-US" sz="11200" dirty="0"/>
              <a:t> </a:t>
            </a:r>
            <a:r>
              <a:rPr lang="en-US" sz="11200" dirty="0" smtClean="0"/>
              <a:t>CH</a:t>
            </a:r>
            <a:r>
              <a:rPr lang="en-US" sz="11200" baseline="-25000" dirty="0" smtClean="0"/>
              <a:t>3</a:t>
            </a:r>
            <a:r>
              <a:rPr lang="en-US" sz="11200" dirty="0" smtClean="0"/>
              <a:t>CH</a:t>
            </a:r>
            <a:r>
              <a:rPr lang="en-US" sz="11200" baseline="-25000" dirty="0" smtClean="0"/>
              <a:t>2</a:t>
            </a:r>
            <a:r>
              <a:rPr lang="en-US" sz="11200" dirty="0" smtClean="0"/>
              <a:t>NH</a:t>
            </a:r>
            <a:r>
              <a:rPr lang="en-US" sz="11200" baseline="-25000" dirty="0" smtClean="0"/>
              <a:t>2 </a:t>
            </a:r>
            <a:r>
              <a:rPr lang="en-US" sz="11200" dirty="0" smtClean="0"/>
              <a:t>+  H</a:t>
            </a:r>
            <a:r>
              <a:rPr lang="en-US" sz="11200" baseline="-25000" dirty="0" smtClean="0"/>
              <a:t>2</a:t>
            </a:r>
            <a:r>
              <a:rPr lang="en-US" sz="11200" dirty="0" smtClean="0"/>
              <a:t>O  </a:t>
            </a:r>
            <a:r>
              <a:rPr lang="en-US" sz="11200" dirty="0"/>
              <a:t>→ </a:t>
            </a:r>
            <a:r>
              <a:rPr lang="en-US" sz="11200" dirty="0" smtClean="0"/>
              <a:t>CH</a:t>
            </a:r>
            <a:r>
              <a:rPr lang="en-US" sz="11200" baseline="-25000" dirty="0" smtClean="0"/>
              <a:t>3</a:t>
            </a:r>
            <a:r>
              <a:rPr lang="en-US" sz="11200" dirty="0" smtClean="0"/>
              <a:t>CH</a:t>
            </a:r>
            <a:r>
              <a:rPr lang="en-US" sz="11200" baseline="-25000" dirty="0" smtClean="0"/>
              <a:t>2</a:t>
            </a:r>
            <a:r>
              <a:rPr lang="en-US" sz="11200" dirty="0" smtClean="0"/>
              <a:t>NH</a:t>
            </a:r>
            <a:r>
              <a:rPr lang="en-US" sz="11200" baseline="-25000" dirty="0" smtClean="0"/>
              <a:t>3</a:t>
            </a:r>
            <a:r>
              <a:rPr lang="en-US" sz="11200" baseline="30000" dirty="0" smtClean="0"/>
              <a:t>+</a:t>
            </a:r>
            <a:r>
              <a:rPr lang="en-US" sz="11200" dirty="0" smtClean="0"/>
              <a:t>  </a:t>
            </a:r>
            <a:r>
              <a:rPr lang="en-US" sz="11200" dirty="0"/>
              <a:t>+  </a:t>
            </a:r>
            <a:r>
              <a:rPr lang="en-US" sz="11200" dirty="0" smtClean="0"/>
              <a:t>OH</a:t>
            </a:r>
            <a:r>
              <a:rPr lang="en-US" sz="11200" baseline="30000" dirty="0" smtClean="0"/>
              <a:t>-</a:t>
            </a:r>
            <a:endParaRPr lang="en-US" sz="11200" dirty="0"/>
          </a:p>
          <a:p>
            <a:r>
              <a:rPr lang="en-US" sz="11200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903006"/>
      </p:ext>
    </p:extLst>
  </p:cSld>
  <p:clrMapOvr>
    <a:masterClrMapping/>
  </p:clrMapOvr>
</p:sld>
</file>

<file path=ppt/theme/theme1.xml><?xml version="1.0" encoding="utf-8"?>
<a:theme xmlns:a="http://schemas.openxmlformats.org/drawingml/2006/main" name="Urban Pop">
  <a:themeElements>
    <a:clrScheme name="Custom 4">
      <a:dk1>
        <a:srgbClr val="151515"/>
      </a:dk1>
      <a:lt1>
        <a:srgbClr val="151515"/>
      </a:lt1>
      <a:dk2>
        <a:srgbClr val="FFFFFF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 Pop</Template>
  <TotalTime>2355</TotalTime>
  <Words>1991</Words>
  <Application>Microsoft Office PowerPoint</Application>
  <PresentationFormat>On-screen Show (4:3)</PresentationFormat>
  <Paragraphs>293</Paragraphs>
  <Slides>60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60</vt:i4>
      </vt:variant>
    </vt:vector>
  </HeadingPairs>
  <TitlesOfParts>
    <vt:vector size="63" baseType="lpstr">
      <vt:lpstr>Urban Pop</vt:lpstr>
      <vt:lpstr>Clip</vt:lpstr>
      <vt:lpstr>Acrobat Document</vt:lpstr>
      <vt:lpstr>Unit 9  Acids and Bases</vt:lpstr>
      <vt:lpstr>Some Properties of Acids</vt:lpstr>
      <vt:lpstr>Some Properties of Bases</vt:lpstr>
      <vt:lpstr>1. Arrhenius Definition - 1887</vt:lpstr>
      <vt:lpstr>Polyprotic Acids?</vt:lpstr>
      <vt:lpstr>2. Brønsted-Lowry - 1923</vt:lpstr>
      <vt:lpstr>Acids and bases come in pairs</vt:lpstr>
      <vt:lpstr>Acids and bases come in pairs</vt:lpstr>
      <vt:lpstr>PowerPoint Presentation</vt:lpstr>
      <vt:lpstr>Hydrogen Ions from Water</vt:lpstr>
      <vt:lpstr>Ion Product Constant</vt:lpstr>
      <vt:lpstr>Practice</vt:lpstr>
      <vt:lpstr>The pH concept – from 0 to 14</vt:lpstr>
      <vt:lpstr>PowerPoint Presentation</vt:lpstr>
      <vt:lpstr>Calculating pH, pOH</vt:lpstr>
      <vt:lpstr>pH and Significant Figures</vt:lpstr>
      <vt:lpstr>PowerPoint Presentation</vt:lpstr>
      <vt:lpstr>Calculate the pH for each of the following</vt:lpstr>
      <vt:lpstr>Calculate the pOH for the following</vt:lpstr>
      <vt:lpstr>Measuring pH</vt:lpstr>
      <vt:lpstr>How to measure pH with wide-range paper</vt:lpstr>
      <vt:lpstr>Some of the many pH Indicators  and their pH range</vt:lpstr>
      <vt:lpstr>Acid-Base Indicators</vt:lpstr>
      <vt:lpstr>Acid-Base Indicators</vt:lpstr>
      <vt:lpstr>Strength</vt:lpstr>
      <vt:lpstr>Strength</vt:lpstr>
      <vt:lpstr>Strong Acid Dissociation                           (makes 100 % ions)</vt:lpstr>
      <vt:lpstr>Weak Acid Dissociation    (only partially ionizes)</vt:lpstr>
      <vt:lpstr>Measuring strength</vt:lpstr>
      <vt:lpstr>What about bases?</vt:lpstr>
      <vt:lpstr>Strength vs. Concentration</vt:lpstr>
      <vt:lpstr>Practice</vt:lpstr>
      <vt:lpstr>PRactice</vt:lpstr>
      <vt:lpstr>Using Ka and Kb to Find pH of weak acid or base</vt:lpstr>
      <vt:lpstr>Practice</vt:lpstr>
      <vt:lpstr>Practice</vt:lpstr>
      <vt:lpstr>Practice</vt:lpstr>
      <vt:lpstr>Practice</vt:lpstr>
      <vt:lpstr>Section 19.4 Neutralization Reactions</vt:lpstr>
      <vt:lpstr>Section 19.4 Neutralization Reactions</vt:lpstr>
      <vt:lpstr>Section 19.4 Neutralization Reactions</vt:lpstr>
      <vt:lpstr>Section 19.4 Neutralization Reactions</vt:lpstr>
      <vt:lpstr>Acid-Base Reactions</vt:lpstr>
      <vt:lpstr>Acid-Base Reactions</vt:lpstr>
      <vt:lpstr>Titration</vt:lpstr>
      <vt:lpstr>PowerPoint Presentation</vt:lpstr>
      <vt:lpstr>Titration</vt:lpstr>
      <vt:lpstr>Steps - Neutralization reaction</vt:lpstr>
      <vt:lpstr>Neutralization</vt:lpstr>
      <vt:lpstr>Section 19.5 Salts in Solution</vt:lpstr>
      <vt:lpstr>Section 19.5 Salts in Solution</vt:lpstr>
      <vt:lpstr>Salt Hydrolysis</vt:lpstr>
      <vt:lpstr>Salt Hydrolysis</vt:lpstr>
      <vt:lpstr>Salt Hydrolysis</vt:lpstr>
      <vt:lpstr>Buffers</vt:lpstr>
      <vt:lpstr>Buffers</vt:lpstr>
      <vt:lpstr>Buffers</vt:lpstr>
      <vt:lpstr>Buffers</vt:lpstr>
      <vt:lpstr>PowerPoint Presentation</vt:lpstr>
      <vt:lpstr>PowerPoint Presentation</vt:lpstr>
    </vt:vector>
  </TitlesOfParts>
  <Company>Amphitheater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9  Acids and Bases</dc:title>
  <dc:creator>Administrator</dc:creator>
  <cp:lastModifiedBy>Administrator</cp:lastModifiedBy>
  <cp:revision>39</cp:revision>
  <dcterms:created xsi:type="dcterms:W3CDTF">2014-03-27T14:54:30Z</dcterms:created>
  <dcterms:modified xsi:type="dcterms:W3CDTF">2015-04-10T15:03:09Z</dcterms:modified>
</cp:coreProperties>
</file>